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5"/>
  </p:notesMasterIdLst>
  <p:handoutMasterIdLst>
    <p:handoutMasterId r:id="rId22"/>
  </p:handoutMasterIdLst>
  <p:sldIdLst>
    <p:sldId id="256" r:id="rId4"/>
    <p:sldId id="721" r:id="rId6"/>
    <p:sldId id="722" r:id="rId7"/>
    <p:sldId id="723" r:id="rId8"/>
    <p:sldId id="724" r:id="rId9"/>
    <p:sldId id="725" r:id="rId10"/>
    <p:sldId id="726" r:id="rId11"/>
    <p:sldId id="727" r:id="rId12"/>
    <p:sldId id="728" r:id="rId13"/>
    <p:sldId id="729" r:id="rId14"/>
    <p:sldId id="730" r:id="rId15"/>
    <p:sldId id="731" r:id="rId16"/>
    <p:sldId id="732" r:id="rId17"/>
    <p:sldId id="733" r:id="rId18"/>
    <p:sldId id="734" r:id="rId19"/>
    <p:sldId id="735" r:id="rId20"/>
    <p:sldId id="700" r:id="rId21"/>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iling Bao" initials="B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DCE5"/>
    <a:srgbClr val="F3F3F3"/>
    <a:srgbClr val="B9583F"/>
    <a:srgbClr val="B7472A"/>
    <a:srgbClr val="004299"/>
    <a:srgbClr val="005E46"/>
    <a:srgbClr val="802358"/>
    <a:srgbClr val="00518E"/>
    <a:srgbClr val="01164B"/>
    <a:srgbClr val="C7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82981" autoAdjust="0"/>
  </p:normalViewPr>
  <p:slideViewPr>
    <p:cSldViewPr snapToGrid="0" showGuides="1">
      <p:cViewPr varScale="1">
        <p:scale>
          <a:sx n="110" d="100"/>
          <a:sy n="110" d="100"/>
        </p:scale>
        <p:origin x="60" y="172"/>
      </p:cViewPr>
      <p:guideLst>
        <p:guide pos="6902"/>
        <p:guide pos="756"/>
        <p:guide pos="3840"/>
        <p:guide orient="horz" pos="2366"/>
      </p:guideLst>
    </p:cSldViewPr>
  </p:slideViewPr>
  <p:notesTextViewPr>
    <p:cViewPr>
      <p:scale>
        <a:sx n="150" d="100"/>
        <a:sy n="150" d="100"/>
      </p:scale>
      <p:origin x="0" y="0"/>
    </p:cViewPr>
  </p:notesTextViewPr>
  <p:sorterViewPr>
    <p:cViewPr varScale="1">
      <p:scale>
        <a:sx n="1" d="1"/>
        <a:sy n="1" d="1"/>
      </p:scale>
      <p:origin x="0" y="-2774"/>
    </p:cViewPr>
  </p:sorterViewPr>
  <p:notesViewPr>
    <p:cSldViewPr snapToGrid="0">
      <p:cViewPr varScale="1">
        <p:scale>
          <a:sx n="66" d="100"/>
          <a:sy n="66" d="100"/>
        </p:scale>
        <p:origin x="2597" y="62"/>
      </p:cViewPr>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10.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063E84-8EAE-4A56-858D-581D09A5C9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D3B9D-95FB-46F8-A387-4A39B6667DD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3868-9BF2-445A-8644-F2C5BC777A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1CDE-3C17-42E9-A65E-B685161B38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0" name="任意多边形: 形状 19"/>
          <p:cNvSpPr/>
          <p:nvPr userDrawn="1"/>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gradFill>
            <a:gsLst>
              <a:gs pos="5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3"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grpSp>
        <p:nvGrpSpPr>
          <p:cNvPr id="7" name="组合 6"/>
          <p:cNvGrpSpPr/>
          <p:nvPr userDrawn="1"/>
        </p:nvGrpSpPr>
        <p:grpSpPr>
          <a:xfrm>
            <a:off x="830799" y="1598499"/>
            <a:ext cx="10541107" cy="2711571"/>
            <a:chOff x="699300" y="1194013"/>
            <a:chExt cx="3703320" cy="4871507"/>
          </a:xfrm>
        </p:grpSpPr>
        <p:grpSp>
          <p:nvGrpSpPr>
            <p:cNvPr id="8" name="组合 7"/>
            <p:cNvGrpSpPr/>
            <p:nvPr userDrawn="1"/>
          </p:nvGrpSpPr>
          <p:grpSpPr>
            <a:xfrm>
              <a:off x="1323113" y="1194013"/>
              <a:ext cx="2555694" cy="4871507"/>
              <a:chOff x="1572053" y="1206663"/>
              <a:chExt cx="2555694" cy="4871507"/>
            </a:xfrm>
            <a:solidFill>
              <a:schemeClr val="bg1"/>
            </a:solidFill>
          </p:grpSpPr>
          <p:sp>
            <p:nvSpPr>
              <p:cNvPr id="10" name="矩形 9"/>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添加后请将图片「置于底层」</a:t>
              </a:r>
              <a:endParaRPr kumimoji="0" lang="zh-CN" altLang="en-US"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12" name="图片占位符 14"/>
          <p:cNvSpPr>
            <a:spLocks noGrp="1"/>
          </p:cNvSpPr>
          <p:nvPr>
            <p:ph type="pic" sz="quarter" idx="15"/>
          </p:nvPr>
        </p:nvSpPr>
        <p:spPr>
          <a:xfrm>
            <a:off x="669563" y="1047072"/>
            <a:ext cx="10849337" cy="3353186"/>
          </a:xfrm>
          <a:prstGeom prst="roundRect">
            <a:avLst>
              <a:gd name="adj" fmla="val 2153"/>
            </a:avLst>
          </a:prstGeom>
        </p:spPr>
        <p:txBody>
          <a:body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_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1365844"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p:cNvSpPr>
            <a:spLocks noGrp="1"/>
          </p:cNvSpPr>
          <p:nvPr>
            <p:ph type="pic" sz="quarter" idx="18"/>
          </p:nvPr>
        </p:nvSpPr>
        <p:spPr>
          <a:xfrm>
            <a:off x="6497996"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531554" y="1914218"/>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1367440" y="1914218"/>
            <a:ext cx="1344804" cy="1344804"/>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dirty="0"/>
          </a:p>
        </p:txBody>
      </p:sp>
      <p:pic>
        <p:nvPicPr>
          <p:cNvPr id="140" name="图片 13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_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140" name="椭圆 139"/>
          <p:cNvSpPr/>
          <p:nvPr userDrawn="1"/>
        </p:nvSpPr>
        <p:spPr>
          <a:xfrm>
            <a:off x="4563226" y="2409895"/>
            <a:ext cx="3011700" cy="3011700"/>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en-US" altLang="zh-CN" dirty="0">
                <a:cs typeface="+mn-ea"/>
                <a:sym typeface="+mn-lt"/>
              </a:rPr>
              <a:t>【</a:t>
            </a:r>
            <a:r>
              <a:rPr lang="zh-CN" altLang="en-US" dirty="0">
                <a:cs typeface="+mn-ea"/>
                <a:sym typeface="+mn-lt"/>
              </a:rPr>
              <a:t>使用说明</a:t>
            </a:r>
            <a:r>
              <a:rPr lang="en-US" altLang="zh-CN" dirty="0">
                <a:cs typeface="+mn-ea"/>
                <a:sym typeface="+mn-lt"/>
              </a:rPr>
              <a:t>】</a:t>
            </a:r>
            <a:endParaRPr lang="en-US" altLang="zh-CN" dirty="0">
              <a:cs typeface="+mn-ea"/>
              <a:sym typeface="+mn-lt"/>
            </a:endParaRPr>
          </a:p>
          <a:p>
            <a:pPr algn="ctr">
              <a:lnSpc>
                <a:spcPct val="120000"/>
              </a:lnSpc>
            </a:pPr>
            <a:endParaRPr lang="en-US" altLang="zh-CN" dirty="0">
              <a:cs typeface="+mn-ea"/>
              <a:sym typeface="+mn-lt"/>
            </a:endParaRPr>
          </a:p>
          <a:p>
            <a:pPr algn="ctr">
              <a:lnSpc>
                <a:spcPct val="120000"/>
              </a:lnSpc>
            </a:pPr>
            <a:r>
              <a:rPr lang="en-US" altLang="zh-CN" dirty="0">
                <a:cs typeface="+mn-ea"/>
                <a:sym typeface="+mn-lt"/>
              </a:rPr>
              <a:t>1.</a:t>
            </a:r>
            <a:r>
              <a:rPr lang="zh-CN" altLang="en-US" dirty="0">
                <a:cs typeface="+mn-ea"/>
                <a:sym typeface="+mn-lt"/>
              </a:rPr>
              <a:t>点击「图片标志」可以直接添加电脑中的图片</a:t>
            </a:r>
            <a:endParaRPr lang="zh-CN" altLang="en-US" dirty="0">
              <a:cs typeface="+mn-ea"/>
              <a:sym typeface="+mn-lt"/>
            </a:endParaRPr>
          </a:p>
          <a:p>
            <a:pPr algn="ctr">
              <a:lnSpc>
                <a:spcPct val="120000"/>
              </a:lnSpc>
            </a:pPr>
            <a:r>
              <a:rPr lang="en-US" altLang="zh-CN" dirty="0">
                <a:cs typeface="+mn-ea"/>
                <a:sym typeface="+mn-lt"/>
              </a:rPr>
              <a:t>2.</a:t>
            </a: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141" name="图片占位符 140"/>
          <p:cNvSpPr>
            <a:spLocks noGrp="1"/>
          </p:cNvSpPr>
          <p:nvPr>
            <p:ph type="pic" sz="quarter" idx="17"/>
          </p:nvPr>
        </p:nvSpPr>
        <p:spPr>
          <a:xfrm>
            <a:off x="4563226" y="2409895"/>
            <a:ext cx="3011700" cy="3011700"/>
          </a:xfrm>
          <a:custGeom>
            <a:avLst/>
            <a:gdLst>
              <a:gd name="connsiteX0" fmla="*/ 1505850 w 3011700"/>
              <a:gd name="connsiteY0" fmla="*/ 0 h 3011700"/>
              <a:gd name="connsiteX1" fmla="*/ 3011700 w 3011700"/>
              <a:gd name="connsiteY1" fmla="*/ 1505850 h 3011700"/>
              <a:gd name="connsiteX2" fmla="*/ 1505850 w 3011700"/>
              <a:gd name="connsiteY2" fmla="*/ 3011700 h 3011700"/>
              <a:gd name="connsiteX3" fmla="*/ 0 w 3011700"/>
              <a:gd name="connsiteY3" fmla="*/ 1505850 h 3011700"/>
              <a:gd name="connsiteX4" fmla="*/ 1505850 w 3011700"/>
              <a:gd name="connsiteY4" fmla="*/ 0 h 301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700" h="3011700">
                <a:moveTo>
                  <a:pt x="1505850" y="0"/>
                </a:moveTo>
                <a:cubicBezTo>
                  <a:pt x="2337508" y="0"/>
                  <a:pt x="3011700" y="674192"/>
                  <a:pt x="3011700" y="1505850"/>
                </a:cubicBezTo>
                <a:cubicBezTo>
                  <a:pt x="3011700" y="2337508"/>
                  <a:pt x="2337508" y="3011700"/>
                  <a:pt x="1505850" y="3011700"/>
                </a:cubicBezTo>
                <a:cubicBezTo>
                  <a:pt x="674192" y="3011700"/>
                  <a:pt x="0" y="2337508"/>
                  <a:pt x="0" y="1505850"/>
                </a:cubicBezTo>
                <a:cubicBezTo>
                  <a:pt x="0" y="674192"/>
                  <a:pt x="674192" y="0"/>
                  <a:pt x="1505850" y="0"/>
                </a:cubicBezTo>
                <a:close/>
              </a:path>
            </a:pathLst>
          </a:custGeom>
        </p:spPr>
        <p:txBody>
          <a:bodyPr wrap="square">
            <a:noAutofit/>
          </a:bodyPr>
          <a:lstStyle/>
          <a:p>
            <a:endParaRPr lang="zh-CN" altLang="en-US" dirty="0"/>
          </a:p>
        </p:txBody>
      </p:sp>
      <p:pic>
        <p:nvPicPr>
          <p:cNvPr id="142" name="图片 141"/>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145" name="组合 144"/>
          <p:cNvGrpSpPr/>
          <p:nvPr userDrawn="1"/>
        </p:nvGrpSpPr>
        <p:grpSpPr>
          <a:xfrm>
            <a:off x="702949" y="1564352"/>
            <a:ext cx="4588251" cy="4428426"/>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2000" dirty="0">
                <a:solidFill>
                  <a:schemeClr val="accent1"/>
                </a:solidFill>
                <a:cs typeface="+mn-ea"/>
                <a:sym typeface="+mn-lt"/>
              </a:endParaRPr>
            </a:p>
          </p:txBody>
        </p:sp>
      </p:grpSp>
      <p:sp>
        <p:nvSpPr>
          <p:cNvPr id="2" name="图片占位符 1"/>
          <p:cNvSpPr>
            <a:spLocks noGrp="1"/>
          </p:cNvSpPr>
          <p:nvPr>
            <p:ph type="pic" sz="quarter" idx="17"/>
          </p:nvPr>
        </p:nvSpPr>
        <p:spPr>
          <a:xfrm>
            <a:off x="67310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0" name="组合 139"/>
          <p:cNvGrpSpPr/>
          <p:nvPr userDrawn="1"/>
        </p:nvGrpSpPr>
        <p:grpSpPr>
          <a:xfrm>
            <a:off x="6256819" y="1564352"/>
            <a:ext cx="4588251" cy="4428426"/>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en-US" altLang="zh-CN" sz="1200" dirty="0"/>
            </a:p>
          </p:txBody>
        </p:sp>
      </p:gr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6" name="图片占位符 5"/>
          <p:cNvSpPr>
            <a:spLocks noGrp="1"/>
          </p:cNvSpPr>
          <p:nvPr>
            <p:ph type="pic" sz="quarter" idx="18"/>
          </p:nvPr>
        </p:nvSpPr>
        <p:spPr>
          <a:xfrm>
            <a:off x="613211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50" name="图片 14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grpSp>
        <p:nvGrpSpPr>
          <p:cNvPr id="150" name="组合 149"/>
          <p:cNvGrpSpPr/>
          <p:nvPr userDrawn="1"/>
        </p:nvGrpSpPr>
        <p:grpSpPr>
          <a:xfrm>
            <a:off x="6096000" y="1564887"/>
            <a:ext cx="2062800" cy="2061725"/>
            <a:chOff x="699300" y="1194014"/>
            <a:chExt cx="3703320" cy="4871506"/>
          </a:xfrm>
        </p:grpSpPr>
        <p:grpSp>
          <p:nvGrpSpPr>
            <p:cNvPr id="151" name="组合 150"/>
            <p:cNvGrpSpPr/>
            <p:nvPr userDrawn="1"/>
          </p:nvGrpSpPr>
          <p:grpSpPr>
            <a:xfrm>
              <a:off x="1323113" y="1394509"/>
              <a:ext cx="2555694" cy="4671011"/>
              <a:chOff x="1572053" y="1407159"/>
              <a:chExt cx="2555694" cy="4671011"/>
            </a:xfrm>
            <a:solidFill>
              <a:schemeClr val="bg1"/>
            </a:solidFill>
          </p:grpSpPr>
          <p:sp>
            <p:nvSpPr>
              <p:cNvPr id="153" name="矩形 15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sp>
        <p:nvSpPr>
          <p:cNvPr id="6" name="图片占位符 5"/>
          <p:cNvSpPr>
            <a:spLocks noGrp="1"/>
          </p:cNvSpPr>
          <p:nvPr>
            <p:ph type="pic" sz="quarter" idx="18"/>
          </p:nvPr>
        </p:nvSpPr>
        <p:spPr>
          <a:xfrm>
            <a:off x="6112751" y="1551215"/>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grpSp>
        <p:nvGrpSpPr>
          <p:cNvPr id="140" name="组合 139"/>
          <p:cNvGrpSpPr/>
          <p:nvPr userDrawn="1"/>
        </p:nvGrpSpPr>
        <p:grpSpPr>
          <a:xfrm>
            <a:off x="660400" y="1571009"/>
            <a:ext cx="2062800" cy="2062800"/>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144000" tIns="900000" rIns="144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grpSp>
        <p:nvGrpSpPr>
          <p:cNvPr id="145" name="组合 144"/>
          <p:cNvGrpSpPr/>
          <p:nvPr userDrawn="1"/>
        </p:nvGrpSpPr>
        <p:grpSpPr>
          <a:xfrm>
            <a:off x="643648" y="4016333"/>
            <a:ext cx="2062800" cy="2061725"/>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grpSp>
        <p:nvGrpSpPr>
          <p:cNvPr id="155" name="组合 154"/>
          <p:cNvGrpSpPr/>
          <p:nvPr userDrawn="1"/>
        </p:nvGrpSpPr>
        <p:grpSpPr>
          <a:xfrm>
            <a:off x="6096000" y="4045372"/>
            <a:ext cx="2062800" cy="2061725"/>
            <a:chOff x="699300" y="1194014"/>
            <a:chExt cx="3703320" cy="4871506"/>
          </a:xfrm>
        </p:grpSpPr>
        <p:grpSp>
          <p:nvGrpSpPr>
            <p:cNvPr id="156" name="组合 155"/>
            <p:cNvGrpSpPr/>
            <p:nvPr userDrawn="1"/>
          </p:nvGrpSpPr>
          <p:grpSpPr>
            <a:xfrm>
              <a:off x="1323113" y="1394509"/>
              <a:ext cx="2555694" cy="4671011"/>
              <a:chOff x="1572053" y="1407159"/>
              <a:chExt cx="2555694" cy="4671011"/>
            </a:xfrm>
            <a:solidFill>
              <a:schemeClr val="bg1"/>
            </a:solidFill>
          </p:grpSpPr>
          <p:sp>
            <p:nvSpPr>
              <p:cNvPr id="158" name="矩形 15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sp>
        <p:nvSpPr>
          <p:cNvPr id="2" name="图片占位符 1"/>
          <p:cNvSpPr>
            <a:spLocks noGrp="1"/>
          </p:cNvSpPr>
          <p:nvPr>
            <p:ph type="pic" sz="quarter" idx="17"/>
          </p:nvPr>
        </p:nvSpPr>
        <p:spPr>
          <a:xfrm>
            <a:off x="668357" y="1557338"/>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100593" y="403170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677752" y="400266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149" name="图片占位符 1"/>
          <p:cNvSpPr>
            <a:spLocks noGrp="1"/>
          </p:cNvSpPr>
          <p:nvPr>
            <p:ph type="pic" sz="quarter" idx="23"/>
          </p:nvPr>
        </p:nvSpPr>
        <p:spPr>
          <a:xfrm>
            <a:off x="5031566" y="1557338"/>
            <a:ext cx="2128868" cy="4576762"/>
          </a:xfrm>
          <a:prstGeom prst="roundRect">
            <a:avLst>
              <a:gd name="adj" fmla="val 8008"/>
            </a:avLst>
          </a:prstGeom>
        </p:spPr>
        <p:txBody>
          <a:bodyPr/>
          <a:lstStyle/>
          <a:p>
            <a:endParaRPr lang="zh-CN" altLang="en-US" dirty="0"/>
          </a:p>
        </p:txBody>
      </p:sp>
      <p:sp>
        <p:nvSpPr>
          <p:cNvPr id="148" name="图片占位符 1"/>
          <p:cNvSpPr>
            <a:spLocks noGrp="1"/>
          </p:cNvSpPr>
          <p:nvPr>
            <p:ph type="pic" sz="quarter" idx="22"/>
          </p:nvPr>
        </p:nvSpPr>
        <p:spPr>
          <a:xfrm>
            <a:off x="9680885" y="1760451"/>
            <a:ext cx="1848126" cy="3984798"/>
          </a:xfrm>
          <a:prstGeom prst="roundRect">
            <a:avLst>
              <a:gd name="adj" fmla="val 8008"/>
            </a:avLst>
          </a:prstGeom>
        </p:spPr>
        <p:txBody>
          <a:bodyPr/>
          <a:lstStyle/>
          <a:p>
            <a:endParaRPr lang="zh-CN" altLang="en-US" dirty="0"/>
          </a:p>
        </p:txBody>
      </p:sp>
      <p:sp>
        <p:nvSpPr>
          <p:cNvPr id="2" name="图片占位符 1"/>
          <p:cNvSpPr>
            <a:spLocks noGrp="1"/>
          </p:cNvSpPr>
          <p:nvPr>
            <p:ph type="pic" sz="quarter" idx="17"/>
          </p:nvPr>
        </p:nvSpPr>
        <p:spPr>
          <a:xfrm>
            <a:off x="649463" y="1760451"/>
            <a:ext cx="1848126" cy="3984798"/>
          </a:xfrm>
          <a:prstGeom prst="roundRect">
            <a:avLst>
              <a:gd name="adj" fmla="val 8008"/>
            </a:avLst>
          </a:prstGeom>
        </p:spPr>
        <p:txBody>
          <a:bodyPr/>
          <a:lstStyle/>
          <a:p>
            <a:endParaRPr lang="zh-CN" altLang="en-US" dirty="0"/>
          </a:p>
        </p:txBody>
      </p:sp>
      <p:sp>
        <p:nvSpPr>
          <p:cNvPr id="146" name="图片占位符 1"/>
          <p:cNvSpPr>
            <a:spLocks noGrp="1"/>
          </p:cNvSpPr>
          <p:nvPr>
            <p:ph type="pic" sz="quarter" idx="20"/>
          </p:nvPr>
        </p:nvSpPr>
        <p:spPr>
          <a:xfrm>
            <a:off x="2754489" y="1760451"/>
            <a:ext cx="1848126" cy="3984798"/>
          </a:xfrm>
          <a:prstGeom prst="roundRect">
            <a:avLst>
              <a:gd name="adj" fmla="val 8008"/>
            </a:avLst>
          </a:prstGeom>
        </p:spPr>
        <p:txBody>
          <a:bodyPr/>
          <a:lstStyle/>
          <a:p>
            <a:endParaRPr lang="zh-CN" altLang="en-US" dirty="0"/>
          </a:p>
        </p:txBody>
      </p:sp>
      <p:sp>
        <p:nvSpPr>
          <p:cNvPr id="147" name="图片占位符 1"/>
          <p:cNvSpPr>
            <a:spLocks noGrp="1"/>
          </p:cNvSpPr>
          <p:nvPr>
            <p:ph type="pic" sz="quarter" idx="21"/>
          </p:nvPr>
        </p:nvSpPr>
        <p:spPr>
          <a:xfrm>
            <a:off x="7565749" y="1760451"/>
            <a:ext cx="1848126" cy="3984798"/>
          </a:xfrm>
          <a:prstGeom prst="roundRect">
            <a:avLst>
              <a:gd name="adj" fmla="val 8008"/>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grpSp>
        <p:nvGrpSpPr>
          <p:cNvPr id="140" name="组合 139"/>
          <p:cNvGrpSpPr/>
          <p:nvPr userDrawn="1"/>
        </p:nvGrpSpPr>
        <p:grpSpPr>
          <a:xfrm>
            <a:off x="643648" y="1571010"/>
            <a:ext cx="2136134" cy="2061725"/>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400" dirty="0">
                <a:solidFill>
                  <a:schemeClr val="accent1"/>
                </a:solidFill>
              </a:endParaRPr>
            </a:p>
          </p:txBody>
        </p:sp>
      </p:grpSp>
      <p:grpSp>
        <p:nvGrpSpPr>
          <p:cNvPr id="145" name="组合 144"/>
          <p:cNvGrpSpPr/>
          <p:nvPr userDrawn="1"/>
        </p:nvGrpSpPr>
        <p:grpSpPr>
          <a:xfrm>
            <a:off x="3558788" y="1571010"/>
            <a:ext cx="2136134" cy="2061725"/>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600" dirty="0">
                <a:solidFill>
                  <a:schemeClr val="accent1"/>
                </a:solidFill>
              </a:endParaRPr>
            </a:p>
          </p:txBody>
        </p:sp>
      </p:grpSp>
      <p:grpSp>
        <p:nvGrpSpPr>
          <p:cNvPr id="150" name="组合 149"/>
          <p:cNvGrpSpPr/>
          <p:nvPr userDrawn="1"/>
        </p:nvGrpSpPr>
        <p:grpSpPr>
          <a:xfrm>
            <a:off x="643648" y="4010981"/>
            <a:ext cx="2136134" cy="2061725"/>
            <a:chOff x="699300" y="1194014"/>
            <a:chExt cx="3703320" cy="4871506"/>
          </a:xfrm>
        </p:grpSpPr>
        <p:grpSp>
          <p:nvGrpSpPr>
            <p:cNvPr id="151" name="组合 150"/>
            <p:cNvGrpSpPr/>
            <p:nvPr userDrawn="1"/>
          </p:nvGrpSpPr>
          <p:grpSpPr>
            <a:xfrm>
              <a:off x="1323113" y="1394509"/>
              <a:ext cx="2555694" cy="4671011"/>
              <a:chOff x="1572053" y="1407159"/>
              <a:chExt cx="2555694" cy="4671011"/>
            </a:xfrm>
            <a:solidFill>
              <a:schemeClr val="bg1"/>
            </a:solidFill>
          </p:grpSpPr>
          <p:sp>
            <p:nvSpPr>
              <p:cNvPr id="153" name="矩形 15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55" name="组合 154"/>
          <p:cNvGrpSpPr/>
          <p:nvPr userDrawn="1"/>
        </p:nvGrpSpPr>
        <p:grpSpPr>
          <a:xfrm>
            <a:off x="3558788" y="4010981"/>
            <a:ext cx="2136134" cy="2061725"/>
            <a:chOff x="699300" y="1194014"/>
            <a:chExt cx="3703320" cy="4871506"/>
          </a:xfrm>
        </p:grpSpPr>
        <p:grpSp>
          <p:nvGrpSpPr>
            <p:cNvPr id="156" name="组合 155"/>
            <p:cNvGrpSpPr/>
            <p:nvPr userDrawn="1"/>
          </p:nvGrpSpPr>
          <p:grpSpPr>
            <a:xfrm>
              <a:off x="1323113" y="1394509"/>
              <a:ext cx="2555694" cy="4671011"/>
              <a:chOff x="1572053" y="1407159"/>
              <a:chExt cx="2555694" cy="4671011"/>
            </a:xfrm>
            <a:solidFill>
              <a:schemeClr val="bg1"/>
            </a:solidFill>
          </p:grpSpPr>
          <p:sp>
            <p:nvSpPr>
              <p:cNvPr id="158" name="矩形 15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0" name="组合 159"/>
          <p:cNvGrpSpPr/>
          <p:nvPr userDrawn="1"/>
        </p:nvGrpSpPr>
        <p:grpSpPr>
          <a:xfrm>
            <a:off x="6486475" y="1571010"/>
            <a:ext cx="2136134" cy="2061725"/>
            <a:chOff x="699300" y="1194014"/>
            <a:chExt cx="3703320" cy="4871506"/>
          </a:xfrm>
        </p:grpSpPr>
        <p:grpSp>
          <p:nvGrpSpPr>
            <p:cNvPr id="161" name="组合 160"/>
            <p:cNvGrpSpPr/>
            <p:nvPr userDrawn="1"/>
          </p:nvGrpSpPr>
          <p:grpSpPr>
            <a:xfrm>
              <a:off x="1323113" y="1394509"/>
              <a:ext cx="2555694" cy="4671011"/>
              <a:chOff x="1572053" y="1407159"/>
              <a:chExt cx="2555694" cy="4671011"/>
            </a:xfrm>
            <a:solidFill>
              <a:schemeClr val="bg1"/>
            </a:solidFill>
          </p:grpSpPr>
          <p:sp>
            <p:nvSpPr>
              <p:cNvPr id="163" name="矩形 16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4" name="矩形 16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2" name="矩形 16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5" name="组合 164"/>
          <p:cNvGrpSpPr/>
          <p:nvPr userDrawn="1"/>
        </p:nvGrpSpPr>
        <p:grpSpPr>
          <a:xfrm>
            <a:off x="9401615" y="1571010"/>
            <a:ext cx="2136134" cy="2061725"/>
            <a:chOff x="699300" y="1194014"/>
            <a:chExt cx="3703320" cy="4871506"/>
          </a:xfrm>
        </p:grpSpPr>
        <p:grpSp>
          <p:nvGrpSpPr>
            <p:cNvPr id="166" name="组合 165"/>
            <p:cNvGrpSpPr/>
            <p:nvPr userDrawn="1"/>
          </p:nvGrpSpPr>
          <p:grpSpPr>
            <a:xfrm>
              <a:off x="1323113" y="1394509"/>
              <a:ext cx="2555694" cy="4671011"/>
              <a:chOff x="1572053" y="1407159"/>
              <a:chExt cx="2555694" cy="4671011"/>
            </a:xfrm>
            <a:solidFill>
              <a:schemeClr val="bg1"/>
            </a:solidFill>
          </p:grpSpPr>
          <p:sp>
            <p:nvSpPr>
              <p:cNvPr id="168" name="矩形 16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9" name="矩形 16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7" name="矩形 16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0" name="组合 169"/>
          <p:cNvGrpSpPr/>
          <p:nvPr userDrawn="1"/>
        </p:nvGrpSpPr>
        <p:grpSpPr>
          <a:xfrm>
            <a:off x="6486475" y="4010981"/>
            <a:ext cx="2136134" cy="2061725"/>
            <a:chOff x="699300" y="1194014"/>
            <a:chExt cx="3703320" cy="4871506"/>
          </a:xfrm>
        </p:grpSpPr>
        <p:grpSp>
          <p:nvGrpSpPr>
            <p:cNvPr id="171" name="组合 170"/>
            <p:cNvGrpSpPr/>
            <p:nvPr userDrawn="1"/>
          </p:nvGrpSpPr>
          <p:grpSpPr>
            <a:xfrm>
              <a:off x="1323113" y="1394509"/>
              <a:ext cx="2555694" cy="4671011"/>
              <a:chOff x="1572053" y="1407159"/>
              <a:chExt cx="2555694" cy="4671011"/>
            </a:xfrm>
            <a:solidFill>
              <a:schemeClr val="bg1"/>
            </a:solidFill>
          </p:grpSpPr>
          <p:sp>
            <p:nvSpPr>
              <p:cNvPr id="173" name="矩形 17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4" name="矩形 17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2" name="矩形 17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5" name="组合 174"/>
          <p:cNvGrpSpPr/>
          <p:nvPr userDrawn="1"/>
        </p:nvGrpSpPr>
        <p:grpSpPr>
          <a:xfrm>
            <a:off x="9401615" y="4010981"/>
            <a:ext cx="2136134" cy="2061725"/>
            <a:chOff x="699300" y="1194014"/>
            <a:chExt cx="3703320" cy="4871506"/>
          </a:xfrm>
        </p:grpSpPr>
        <p:grpSp>
          <p:nvGrpSpPr>
            <p:cNvPr id="176" name="组合 175"/>
            <p:cNvGrpSpPr/>
            <p:nvPr userDrawn="1"/>
          </p:nvGrpSpPr>
          <p:grpSpPr>
            <a:xfrm>
              <a:off x="1323113" y="1394509"/>
              <a:ext cx="2555694" cy="4671011"/>
              <a:chOff x="1572053" y="1407159"/>
              <a:chExt cx="2555694" cy="4671011"/>
            </a:xfrm>
            <a:solidFill>
              <a:schemeClr val="bg1"/>
            </a:solidFill>
          </p:grpSpPr>
          <p:sp>
            <p:nvSpPr>
              <p:cNvPr id="178" name="矩形 17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9" name="矩形 17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7" name="矩形 17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660699"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p:cNvSpPr>
            <a:spLocks noGrp="1"/>
          </p:cNvSpPr>
          <p:nvPr>
            <p:ph type="pic" sz="quarter" idx="18"/>
          </p:nvPr>
        </p:nvSpPr>
        <p:spPr>
          <a:xfrm>
            <a:off x="356838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49139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940301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图片占位符 8"/>
          <p:cNvSpPr>
            <a:spLocks noGrp="1"/>
          </p:cNvSpPr>
          <p:nvPr>
            <p:ph type="pic" sz="quarter" idx="21"/>
          </p:nvPr>
        </p:nvSpPr>
        <p:spPr>
          <a:xfrm>
            <a:off x="9418666"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图片占位符 9"/>
          <p:cNvSpPr>
            <a:spLocks noGrp="1"/>
          </p:cNvSpPr>
          <p:nvPr>
            <p:ph type="pic" sz="quarter" idx="22"/>
          </p:nvPr>
        </p:nvSpPr>
        <p:spPr>
          <a:xfrm>
            <a:off x="6491362" y="401098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图片占位符 10"/>
          <p:cNvSpPr>
            <a:spLocks noGrp="1"/>
          </p:cNvSpPr>
          <p:nvPr>
            <p:ph type="pic" sz="quarter" idx="23"/>
          </p:nvPr>
        </p:nvSpPr>
        <p:spPr>
          <a:xfrm>
            <a:off x="3563629" y="3997309"/>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图片占位符 11"/>
          <p:cNvSpPr>
            <a:spLocks noGrp="1"/>
          </p:cNvSpPr>
          <p:nvPr>
            <p:ph type="pic" sz="quarter" idx="24"/>
          </p:nvPr>
        </p:nvSpPr>
        <p:spPr>
          <a:xfrm>
            <a:off x="667013"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4" name="椭圆 73"/>
          <p:cNvSpPr/>
          <p:nvPr userDrawn="1"/>
        </p:nvSpPr>
        <p:spPr>
          <a:xfrm>
            <a:off x="688460" y="1556606"/>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2" name="图片占位符 1"/>
          <p:cNvSpPr>
            <a:spLocks noGrp="1"/>
          </p:cNvSpPr>
          <p:nvPr>
            <p:ph type="pic" sz="quarter" idx="17"/>
          </p:nvPr>
        </p:nvSpPr>
        <p:spPr>
          <a:xfrm>
            <a:off x="688460" y="1556605"/>
            <a:ext cx="1909823" cy="1909823"/>
          </a:xfrm>
          <a:prstGeom prst="ellipse">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74" name="椭圆 73"/>
          <p:cNvSpPr/>
          <p:nvPr userDrawn="1"/>
        </p:nvSpPr>
        <p:spPr>
          <a:xfrm>
            <a:off x="9058594" y="2808480"/>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2" name="图片占位符 1"/>
          <p:cNvSpPr>
            <a:spLocks noGrp="1"/>
          </p:cNvSpPr>
          <p:nvPr>
            <p:ph type="pic" sz="quarter" idx="17"/>
          </p:nvPr>
        </p:nvSpPr>
        <p:spPr>
          <a:xfrm>
            <a:off x="9058594" y="2808479"/>
            <a:ext cx="1909823" cy="1909823"/>
          </a:xfrm>
          <a:prstGeom prst="ellipse">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1" name="平行四边形 70"/>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73" name="组合 72"/>
          <p:cNvGrpSpPr/>
          <p:nvPr userDrawn="1"/>
        </p:nvGrpSpPr>
        <p:grpSpPr>
          <a:xfrm>
            <a:off x="10513493" y="276882"/>
            <a:ext cx="1678507" cy="573228"/>
            <a:chOff x="10513493" y="243589"/>
            <a:chExt cx="1678507" cy="573228"/>
          </a:xfrm>
        </p:grpSpPr>
        <p:sp>
          <p:nvSpPr>
            <p:cNvPr id="74" name="任意多边形: 形状 73"/>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5"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76" name="işļïḋé"/>
              <p:cNvGrpSpPr/>
              <p:nvPr/>
            </p:nvGrpSpPr>
            <p:grpSpPr>
              <a:xfrm>
                <a:off x="2866708" y="2604783"/>
                <a:ext cx="1724148" cy="1756001"/>
                <a:chOff x="4810125" y="3095626"/>
                <a:chExt cx="687388" cy="700088"/>
              </a:xfrm>
              <a:grpFill/>
            </p:grpSpPr>
            <p:sp>
              <p:nvSpPr>
                <p:cNvPr id="105"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6"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9"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3"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29"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3"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1"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2"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3"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77" name="işḷïḍè"/>
              <p:cNvGrpSpPr/>
              <p:nvPr/>
            </p:nvGrpSpPr>
            <p:grpSpPr>
              <a:xfrm>
                <a:off x="5156287" y="2481344"/>
                <a:ext cx="4169014" cy="1469307"/>
                <a:chOff x="5722938" y="3046413"/>
                <a:chExt cx="1662113" cy="585788"/>
              </a:xfrm>
              <a:grpFill/>
            </p:grpSpPr>
            <p:sp>
              <p:nvSpPr>
                <p:cNvPr id="97"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9"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1"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2"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78" name="isliďé"/>
              <p:cNvGrpSpPr/>
              <p:nvPr/>
            </p:nvGrpSpPr>
            <p:grpSpPr>
              <a:xfrm>
                <a:off x="5112548" y="4078071"/>
                <a:ext cx="4180976" cy="230948"/>
                <a:chOff x="5705475" y="3683001"/>
                <a:chExt cx="1666875" cy="92075"/>
              </a:xfrm>
              <a:grpFill/>
            </p:grpSpPr>
            <p:sp>
              <p:nvSpPr>
                <p:cNvPr id="79"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0"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1"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2"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3"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0"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4"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5"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4" name="iṡ1ïḓé"/>
          <p:cNvSpPr/>
          <p:nvPr userDrawn="1"/>
        </p:nvSpPr>
        <p:spPr bwMode="auto">
          <a:xfrm>
            <a:off x="8209120" y="2954284"/>
            <a:ext cx="6289359" cy="4874629"/>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solidFill>
            <a:srgbClr val="E1E1E1"/>
          </a:solidFill>
          <a:ln>
            <a:noFill/>
          </a:ln>
        </p:spPr>
        <p:txBody>
          <a:bodyPr vert="horz" wrap="square" lIns="91440" tIns="45720" rIns="91440" bIns="45720" numCol="1" anchor="t" anchorCtr="0" compatLnSpc="1">
            <a:noAutofit/>
          </a:bodyPr>
          <a:lstStyle/>
          <a:p>
            <a:endParaRPr lang="zh-CN" altLang="en-US" dirty="0"/>
          </a:p>
        </p:txBody>
      </p:sp>
      <p:sp>
        <p:nvSpPr>
          <p:cNvPr id="3" name="任意多边形: 形状 2"/>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E7AA879B-C656-49A3-9152-FB05D1AEECAE}" type="slidenum">
              <a:rPr lang="zh-CN" altLang="en-US" smtClean="0"/>
            </a:fld>
            <a:endParaRPr lang="zh-CN" altLang="en-US"/>
          </a:p>
        </p:txBody>
      </p:sp>
      <p:sp>
        <p:nvSpPr>
          <p:cNvPr id="12" name="图片占位符 14"/>
          <p:cNvSpPr>
            <a:spLocks noGrp="1"/>
          </p:cNvSpPr>
          <p:nvPr>
            <p:ph type="pic" sz="quarter" idx="15"/>
          </p:nvPr>
        </p:nvSpPr>
        <p:spPr>
          <a:xfrm>
            <a:off x="674713" y="1108307"/>
            <a:ext cx="10858500" cy="3353186"/>
          </a:xfrm>
          <a:prstGeom prst="roundRect">
            <a:avLst>
              <a:gd name="adj" fmla="val 2153"/>
            </a:avLst>
          </a:prstGeom>
        </p:spPr>
        <p:txBody>
          <a:bodyPr/>
          <a:lstStyle/>
          <a:p>
            <a:endParaRPr lang="zh-CN" altLang="en-US" dirty="0"/>
          </a:p>
        </p:txBody>
      </p:sp>
      <p:sp>
        <p:nvSpPr>
          <p:cNvPr id="13"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14"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grpSp>
        <p:nvGrpSpPr>
          <p:cNvPr id="18"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788539" y="319757"/>
            <a:ext cx="2200638" cy="396000"/>
            <a:chOff x="3028322" y="2888484"/>
            <a:chExt cx="6073793" cy="1092966"/>
          </a:xfrm>
          <a:solidFill>
            <a:schemeClr val="bg1"/>
          </a:solidFill>
        </p:grpSpPr>
        <p:grpSp>
          <p:nvGrpSpPr>
            <p:cNvPr id="19" name="ïšļîdê"/>
            <p:cNvGrpSpPr/>
            <p:nvPr/>
          </p:nvGrpSpPr>
          <p:grpSpPr>
            <a:xfrm>
              <a:off x="4546534" y="2915483"/>
              <a:ext cx="4555581" cy="1027034"/>
              <a:chOff x="922342" y="4524375"/>
              <a:chExt cx="10344147" cy="2332038"/>
            </a:xfrm>
            <a:grpFill/>
          </p:grpSpPr>
          <p:sp>
            <p:nvSpPr>
              <p:cNvPr id="21"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2"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0"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2" name="任意多边形: 形状 21"/>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grpSp>
        <p:nvGrpSpPr>
          <p:cNvPr id="7" name="组合 6"/>
          <p:cNvGrpSpPr/>
          <p:nvPr userDrawn="1"/>
        </p:nvGrpSpPr>
        <p:grpSpPr>
          <a:xfrm>
            <a:off x="830799" y="1598499"/>
            <a:ext cx="10541107" cy="2711571"/>
            <a:chOff x="699300" y="1194013"/>
            <a:chExt cx="3703320" cy="4871507"/>
          </a:xfrm>
        </p:grpSpPr>
        <p:grpSp>
          <p:nvGrpSpPr>
            <p:cNvPr id="8" name="组合 7"/>
            <p:cNvGrpSpPr/>
            <p:nvPr userDrawn="1"/>
          </p:nvGrpSpPr>
          <p:grpSpPr>
            <a:xfrm>
              <a:off x="1323113" y="1194013"/>
              <a:ext cx="2555694" cy="4871507"/>
              <a:chOff x="1572053" y="1206663"/>
              <a:chExt cx="2555694" cy="4871507"/>
            </a:xfrm>
            <a:solidFill>
              <a:schemeClr val="bg1"/>
            </a:solidFill>
          </p:grpSpPr>
          <p:sp>
            <p:nvSpPr>
              <p:cNvPr id="10" name="矩形 9"/>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algn="ctr"/>
              <a:r>
                <a:rPr lang="en-US" altLang="zh-CN" sz="2200" dirty="0">
                  <a:solidFill>
                    <a:schemeClr val="accent1"/>
                  </a:solidFill>
                </a:rPr>
                <a:t>【</a:t>
              </a:r>
              <a:r>
                <a:rPr lang="zh-CN" altLang="en-US" sz="2200" dirty="0">
                  <a:solidFill>
                    <a:schemeClr val="accent1"/>
                  </a:solidFill>
                </a:rPr>
                <a:t>使用说明</a:t>
              </a:r>
              <a:r>
                <a:rPr lang="en-US" altLang="zh-CN" sz="2200" dirty="0">
                  <a:solidFill>
                    <a:schemeClr val="accent1"/>
                  </a:solidFill>
                </a:rPr>
                <a:t>】</a:t>
              </a:r>
              <a:endParaRPr lang="en-US" altLang="zh-CN" sz="2200" dirty="0">
                <a:solidFill>
                  <a:schemeClr val="accent1"/>
                </a:solidFill>
              </a:endParaRPr>
            </a:p>
            <a:p>
              <a:pPr algn="ctr"/>
              <a:r>
                <a:rPr lang="en-US" altLang="zh-CN" sz="2200" dirty="0">
                  <a:solidFill>
                    <a:schemeClr val="accent1"/>
                  </a:solidFill>
                </a:rPr>
                <a:t>1.</a:t>
              </a:r>
              <a:r>
                <a:rPr lang="zh-CN" altLang="en-US" sz="2200" dirty="0">
                  <a:solidFill>
                    <a:schemeClr val="accent1"/>
                  </a:solidFill>
                </a:rPr>
                <a:t>点击「图片标志」可以直接添加电脑中的图片</a:t>
              </a:r>
              <a:endParaRPr lang="en-US" altLang="zh-CN" sz="2200" dirty="0">
                <a:solidFill>
                  <a:schemeClr val="accent1"/>
                </a:solidFill>
              </a:endParaRPr>
            </a:p>
            <a:p>
              <a:pPr algn="ctr"/>
              <a:r>
                <a:rPr lang="en-US" altLang="zh-CN" sz="2200" dirty="0">
                  <a:solidFill>
                    <a:schemeClr val="accent1"/>
                  </a:solidFill>
                </a:rPr>
                <a:t>2.</a:t>
              </a:r>
              <a:r>
                <a:rPr lang="zh-CN" altLang="en-US" sz="2200" dirty="0">
                  <a:solidFill>
                    <a:schemeClr val="accent1"/>
                  </a:solidFill>
                </a:rPr>
                <a:t>添加后请将图片「置于底层」</a:t>
              </a:r>
              <a:endParaRPr lang="zh-CN" altLang="en-US" sz="2200" dirty="0">
                <a:solidFill>
                  <a:schemeClr val="accent1"/>
                </a:solidFill>
              </a:endParaRPr>
            </a:p>
            <a:p>
              <a:pPr algn="ctr"/>
              <a:r>
                <a:rPr lang="en-US" altLang="zh-CN" sz="2200" dirty="0">
                  <a:solidFill>
                    <a:schemeClr val="accent1"/>
                  </a:solidFill>
                </a:rPr>
                <a:t>3.</a:t>
              </a:r>
              <a:r>
                <a:rPr lang="zh-CN" altLang="en-US" sz="2200" dirty="0">
                  <a:solidFill>
                    <a:schemeClr val="accent1"/>
                  </a:solidFill>
                </a:rPr>
                <a:t>如需调整图片，请用图片的「裁剪」裁剪功能</a:t>
              </a:r>
              <a:endParaRPr lang="en-US" altLang="zh-CN" sz="2200" dirty="0">
                <a:solidFill>
                  <a:schemeClr val="accent1"/>
                </a:solidFill>
              </a:endParaRPr>
            </a:p>
          </p:txBody>
        </p:sp>
      </p:grpSp>
      <p:sp>
        <p:nvSpPr>
          <p:cNvPr id="19" name="图片占位符 14"/>
          <p:cNvSpPr>
            <a:spLocks noGrp="1"/>
          </p:cNvSpPr>
          <p:nvPr>
            <p:ph type="pic" sz="quarter" idx="15"/>
          </p:nvPr>
        </p:nvSpPr>
        <p:spPr>
          <a:xfrm>
            <a:off x="674713" y="1047621"/>
            <a:ext cx="10858500" cy="3353186"/>
          </a:xfrm>
          <a:prstGeom prst="roundRect">
            <a:avLst>
              <a:gd name="adj" fmla="val 2153"/>
            </a:avLst>
          </a:prstGeom>
        </p:spPr>
        <p:txBody>
          <a:bodyPr/>
          <a:lstStyle/>
          <a:p>
            <a:endParaRPr lang="zh-CN" altLang="en-US" dirty="0"/>
          </a:p>
        </p:txBody>
      </p:sp>
      <p:sp>
        <p:nvSpPr>
          <p:cNvPr id="20"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21"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a:xfrm>
            <a:off x="0" y="0"/>
            <a:ext cx="12192000" cy="4587240"/>
          </a:xfrm>
          <a:prstGeom prst="rect">
            <a:avLst/>
          </a:prstGeom>
          <a:solidFill>
            <a:schemeClr val="bg1"/>
          </a:solidFill>
          <a:ln>
            <a:noFill/>
          </a:ln>
          <a:effectLst>
            <a:outerShdw blurRad="2413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a:t>
            </a:r>
            <a:r>
              <a:rPr lang="zh-CN" altLang="en-US" sz="2200" b="0" i="0" dirty="0">
                <a:solidFill>
                  <a:schemeClr val="accent1"/>
                </a:solidFill>
              </a:rPr>
              <a:t>使用说明</a:t>
            </a:r>
            <a:r>
              <a:rPr lang="en-US" altLang="zh-CN" sz="2200" b="0" i="0" dirty="0">
                <a:solidFill>
                  <a:schemeClr val="accent1"/>
                </a:solidFill>
              </a:rPr>
              <a:t>】</a:t>
            </a: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1.</a:t>
            </a:r>
            <a:r>
              <a:rPr lang="zh-CN" altLang="en-US" sz="2200" b="0" i="0" dirty="0">
                <a:solidFill>
                  <a:schemeClr val="accent1"/>
                </a:solidFill>
              </a:rPr>
              <a:t>点击「图片标志」可以直接添加电脑中的图片</a:t>
            </a:r>
            <a:endParaRPr lang="en-US" altLang="zh-CN" sz="2200" b="0" i="0" dirty="0">
              <a:solidFill>
                <a:schemeClr val="accent1"/>
              </a:solidFill>
            </a:endParaRPr>
          </a:p>
          <a:p>
            <a:pPr algn="ctr"/>
            <a:endParaRPr lang="en-US" altLang="zh-CN" sz="2200" b="0" i="0" dirty="0">
              <a:solidFill>
                <a:schemeClr val="accent1"/>
              </a:solidFill>
            </a:endParaRPr>
          </a:p>
          <a:p>
            <a:pPr algn="ctr"/>
            <a:r>
              <a:rPr lang="en-US" altLang="zh-CN" sz="2200" b="0" i="0" dirty="0">
                <a:solidFill>
                  <a:schemeClr val="accent1"/>
                </a:solidFill>
              </a:rPr>
              <a:t>2.</a:t>
            </a:r>
            <a:r>
              <a:rPr lang="zh-CN" altLang="en-US" sz="2200" b="0" i="0" dirty="0">
                <a:solidFill>
                  <a:schemeClr val="accent1"/>
                </a:solidFill>
              </a:rPr>
              <a:t>添加后请将图片「置于底层」</a:t>
            </a:r>
            <a:endParaRPr lang="en-US" altLang="zh-CN" sz="2200" b="0" i="0" dirty="0">
              <a:solidFill>
                <a:schemeClr val="accent1"/>
              </a:solidFill>
            </a:endParaRPr>
          </a:p>
          <a:p>
            <a:pPr algn="ct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3.</a:t>
            </a:r>
            <a:r>
              <a:rPr lang="zh-CN" altLang="en-US" sz="2200" b="0" i="0" dirty="0">
                <a:solidFill>
                  <a:schemeClr val="accent1"/>
                </a:solidFill>
              </a:rPr>
              <a:t>如需调整图片，请用图片的「裁剪」裁剪功能</a:t>
            </a:r>
            <a:endParaRPr lang="zh-CN" altLang="en-US" sz="2200" b="0" i="0" dirty="0">
              <a:solidFill>
                <a:schemeClr val="accent1"/>
              </a:solidFill>
            </a:endParaRPr>
          </a:p>
        </p:txBody>
      </p:sp>
      <p:sp>
        <p:nvSpPr>
          <p:cNvPr id="24" name="图片占位符 14"/>
          <p:cNvSpPr>
            <a:spLocks noGrp="1"/>
          </p:cNvSpPr>
          <p:nvPr>
            <p:ph type="pic" sz="quarter" idx="15"/>
          </p:nvPr>
        </p:nvSpPr>
        <p:spPr>
          <a:xfrm>
            <a:off x="0" y="0"/>
            <a:ext cx="12192000" cy="4693920"/>
          </a:xfrm>
          <a:prstGeom prst="rect">
            <a:avLst/>
          </a:prstGeom>
        </p:spPr>
        <p:txBody>
          <a:bodyPr/>
          <a:lstStyle/>
          <a:p>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11" name="文本占位符 2"/>
          <p:cNvSpPr>
            <a:spLocks noGrp="1"/>
          </p:cNvSpPr>
          <p:nvPr>
            <p:ph type="body" idx="13" hasCustomPrompt="1"/>
          </p:nvPr>
        </p:nvSpPr>
        <p:spPr>
          <a:xfrm>
            <a:off x="4621212" y="4887502"/>
            <a:ext cx="5723791" cy="373949"/>
          </a:xfrm>
          <a:prstGeom prst="rect">
            <a:avLst/>
          </a:prstGeom>
          <a:noFill/>
        </p:spPr>
        <p:txBody>
          <a:bodyPr vert="horz" wrap="square" lIns="0" tIns="0" rIns="0" bIns="0" rtlCol="0" anchor="ctr">
            <a:normAutofit/>
          </a:bodyPr>
          <a:lstStyle>
            <a:lvl1pPr marL="0" indent="0">
              <a:buFont typeface="Arial" panose="020B0604020202020204" pitchFamily="34" charset="0"/>
              <a:buNone/>
              <a:defRPr lang="zh-CN" altLang="en-US" sz="2400" dirty="0">
                <a:solidFill>
                  <a:schemeClr val="bg1">
                    <a:lumMod val="65000"/>
                  </a:schemeClr>
                </a:solidFill>
              </a:defRPr>
            </a:lvl1pPr>
          </a:lstStyle>
          <a:p>
            <a:pPr marL="228600" lvl="0" indent="-228600"/>
            <a:r>
              <a:rPr lang="zh-CN" altLang="en-US" dirty="0"/>
              <a:t>编辑母版文本样式</a:t>
            </a:r>
            <a:endParaRPr lang="zh-CN" altLang="en-US" dirty="0"/>
          </a:p>
        </p:txBody>
      </p:sp>
      <p:sp>
        <p:nvSpPr>
          <p:cNvPr id="2" name="标题 1"/>
          <p:cNvSpPr>
            <a:spLocks noGrp="1"/>
          </p:cNvSpPr>
          <p:nvPr>
            <p:ph type="title"/>
          </p:nvPr>
        </p:nvSpPr>
        <p:spPr>
          <a:xfrm>
            <a:off x="4621212" y="3946413"/>
            <a:ext cx="5723791" cy="1020725"/>
          </a:xfrm>
          <a:prstGeom prst="rect">
            <a:avLst/>
          </a:prstGeom>
        </p:spPr>
        <p:txBody>
          <a:bodyPr vert="horz" lIns="0" tIns="0" rIns="0" bIns="0" rtlCol="0" anchor="ctr">
            <a:noAutofit/>
          </a:bodyPr>
          <a:lstStyle>
            <a:lvl1pPr>
              <a:defRPr lang="zh-CN" altLang="en-US" sz="4400" dirty="0"/>
            </a:lvl1pPr>
          </a:lstStyle>
          <a:p>
            <a:pPr marL="0" lvl="0"/>
            <a:r>
              <a:rPr lang="zh-CN" altLang="en-US" dirty="0"/>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6" name="平行四边形 5"/>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2" name="组合 11"/>
          <p:cNvGrpSpPr/>
          <p:nvPr userDrawn="1"/>
        </p:nvGrpSpPr>
        <p:grpSpPr>
          <a:xfrm>
            <a:off x="699300" y="1194013"/>
            <a:ext cx="3703320" cy="4871507"/>
            <a:chOff x="699300" y="1194013"/>
            <a:chExt cx="3703320" cy="4871507"/>
          </a:xfrm>
        </p:grpSpPr>
        <p:grpSp>
          <p:nvGrpSpPr>
            <p:cNvPr id="9" name="组合 8"/>
            <p:cNvGrpSpPr/>
            <p:nvPr userDrawn="1"/>
          </p:nvGrpSpPr>
          <p:grpSpPr>
            <a:xfrm>
              <a:off x="1323113" y="1194013"/>
              <a:ext cx="2555694" cy="4871507"/>
              <a:chOff x="1572053" y="1206663"/>
              <a:chExt cx="2555694" cy="4871507"/>
            </a:xfrm>
            <a:solidFill>
              <a:schemeClr val="bg1"/>
            </a:solidFill>
          </p:grpSpPr>
          <p:sp>
            <p:nvSpPr>
              <p:cNvPr id="11" name="矩形 10"/>
              <p:cNvSpPr/>
              <p:nvPr/>
            </p:nvSpPr>
            <p:spPr>
              <a:xfrm>
                <a:off x="3052660" y="1206664"/>
                <a:ext cx="1075087" cy="4871506"/>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0" name="矩形 9"/>
              <p:cNvSpPr/>
              <p:nvPr/>
            </p:nvSpPr>
            <p:spPr>
              <a:xfrm>
                <a:off x="1572053" y="1206663"/>
                <a:ext cx="1075087" cy="4871505"/>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5" name="矩形 4"/>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108000" tIns="900000" rIns="108000" rtlCol="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「置于底层」</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81"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15" name="图片占位符 14"/>
          <p:cNvSpPr>
            <a:spLocks noGrp="1"/>
          </p:cNvSpPr>
          <p:nvPr>
            <p:ph type="pic" sz="quarter" idx="15"/>
          </p:nvPr>
        </p:nvSpPr>
        <p:spPr>
          <a:xfrm>
            <a:off x="676150" y="1125538"/>
            <a:ext cx="3814827" cy="5008562"/>
          </a:xfrm>
          <a:prstGeom prst="roundRect">
            <a:avLst>
              <a:gd name="adj" fmla="val 2153"/>
            </a:avLst>
          </a:prstGeom>
        </p:spPr>
        <p:txBody>
          <a:bodyPr/>
          <a:lstStyle/>
          <a:p>
            <a:endParaRPr lang="zh-CN" altLang="en-US" dirty="0"/>
          </a:p>
        </p:txBody>
      </p:sp>
      <p:sp>
        <p:nvSpPr>
          <p:cNvPr id="84" name="文本占位符 71"/>
          <p:cNvSpPr>
            <a:spLocks noGrp="1"/>
          </p:cNvSpPr>
          <p:nvPr userDrawn="1">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13" name="图片 12"/>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45" name="平行四边形 144"/>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3" name="内容占位符 2"/>
          <p:cNvSpPr>
            <a:spLocks noGrp="1"/>
          </p:cNvSpPr>
          <p:nvPr>
            <p:ph idx="1" hasCustomPrompt="1"/>
          </p:nvPr>
        </p:nvSpPr>
        <p:spPr>
          <a:xfrm>
            <a:off x="660400" y="1557337"/>
            <a:ext cx="10858500" cy="4576761"/>
          </a:xfrm>
          <a:prstGeom prst="rect">
            <a:avLst/>
          </a:prstGeo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80"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8"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grpSp>
        <p:nvGrpSpPr>
          <p:cNvPr id="74"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8098230" y="3093883"/>
            <a:ext cx="2200638" cy="396000"/>
            <a:chOff x="3028322" y="2888484"/>
            <a:chExt cx="6073793" cy="1092966"/>
          </a:xfrm>
          <a:solidFill>
            <a:schemeClr val="bg1"/>
          </a:solidFill>
        </p:grpSpPr>
        <p:grpSp>
          <p:nvGrpSpPr>
            <p:cNvPr id="75" name="ïšļîdê"/>
            <p:cNvGrpSpPr/>
            <p:nvPr/>
          </p:nvGrpSpPr>
          <p:grpSpPr>
            <a:xfrm>
              <a:off x="4546534" y="2915483"/>
              <a:ext cx="4555581" cy="1027034"/>
              <a:chOff x="922342" y="4524375"/>
              <a:chExt cx="10344147" cy="2332038"/>
            </a:xfrm>
            <a:grpFill/>
          </p:grpSpPr>
          <p:sp>
            <p:nvSpPr>
              <p:cNvPr id="77"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78"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76"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73" name="图片 72"/>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_1">
    <p:spTree>
      <p:nvGrpSpPr>
        <p:cNvPr id="1" name=""/>
        <p:cNvGrpSpPr/>
        <p:nvPr/>
      </p:nvGrpSpPr>
      <p:grpSpPr>
        <a:xfrm>
          <a:off x="0" y="0"/>
          <a:ext cx="0" cy="0"/>
          <a:chOff x="0" y="0"/>
          <a:chExt cx="0" cy="0"/>
        </a:xfrm>
      </p:grpSpPr>
      <p:sp>
        <p:nvSpPr>
          <p:cNvPr id="142" name="图片占位符 141"/>
          <p:cNvSpPr>
            <a:spLocks noGrp="1"/>
          </p:cNvSpPr>
          <p:nvPr>
            <p:ph type="pic" sz="quarter" idx="17"/>
          </p:nvPr>
        </p:nvSpPr>
        <p:spPr>
          <a:xfrm>
            <a:off x="1200150" y="1557338"/>
            <a:ext cx="9779000" cy="3021012"/>
          </a:xfrm>
          <a:custGeom>
            <a:avLst/>
            <a:gdLst>
              <a:gd name="connsiteX0" fmla="*/ 65042 w 9779000"/>
              <a:gd name="connsiteY0" fmla="*/ 0 h 3021012"/>
              <a:gd name="connsiteX1" fmla="*/ 9713958 w 9779000"/>
              <a:gd name="connsiteY1" fmla="*/ 0 h 3021012"/>
              <a:gd name="connsiteX2" fmla="*/ 9779000 w 9779000"/>
              <a:gd name="connsiteY2" fmla="*/ 65042 h 3021012"/>
              <a:gd name="connsiteX3" fmla="*/ 9779000 w 9779000"/>
              <a:gd name="connsiteY3" fmla="*/ 2955970 h 3021012"/>
              <a:gd name="connsiteX4" fmla="*/ 9713958 w 9779000"/>
              <a:gd name="connsiteY4" fmla="*/ 3021012 h 3021012"/>
              <a:gd name="connsiteX5" fmla="*/ 65042 w 9779000"/>
              <a:gd name="connsiteY5" fmla="*/ 3021012 h 3021012"/>
              <a:gd name="connsiteX6" fmla="*/ 0 w 9779000"/>
              <a:gd name="connsiteY6" fmla="*/ 2955970 h 3021012"/>
              <a:gd name="connsiteX7" fmla="*/ 0 w 9779000"/>
              <a:gd name="connsiteY7" fmla="*/ 65042 h 3021012"/>
              <a:gd name="connsiteX8" fmla="*/ 65042 w 9779000"/>
              <a:gd name="connsiteY8" fmla="*/ 0 h 302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0" h="3021012">
                <a:moveTo>
                  <a:pt x="65042" y="0"/>
                </a:moveTo>
                <a:lnTo>
                  <a:pt x="9713958" y="0"/>
                </a:lnTo>
                <a:cubicBezTo>
                  <a:pt x="9749880" y="0"/>
                  <a:pt x="9779000" y="29120"/>
                  <a:pt x="9779000" y="65042"/>
                </a:cubicBezTo>
                <a:lnTo>
                  <a:pt x="9779000" y="2955970"/>
                </a:lnTo>
                <a:cubicBezTo>
                  <a:pt x="9779000" y="2991892"/>
                  <a:pt x="9749880" y="3021012"/>
                  <a:pt x="9713958" y="3021012"/>
                </a:cubicBezTo>
                <a:lnTo>
                  <a:pt x="65042" y="3021012"/>
                </a:lnTo>
                <a:cubicBezTo>
                  <a:pt x="29120" y="3021012"/>
                  <a:pt x="0" y="2991892"/>
                  <a:pt x="0" y="2955970"/>
                </a:cubicBezTo>
                <a:lnTo>
                  <a:pt x="0" y="65042"/>
                </a:lnTo>
                <a:cubicBezTo>
                  <a:pt x="0" y="29120"/>
                  <a:pt x="29120" y="0"/>
                  <a:pt x="65042"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74" name="图片 73"/>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_2">
    <p:spTree>
      <p:nvGrpSpPr>
        <p:cNvPr id="1" name=""/>
        <p:cNvGrpSpPr/>
        <p:nvPr/>
      </p:nvGrpSpPr>
      <p:grpSpPr>
        <a:xfrm>
          <a:off x="0" y="0"/>
          <a:ext cx="0" cy="0"/>
          <a:chOff x="0" y="0"/>
          <a:chExt cx="0" cy="0"/>
        </a:xfrm>
      </p:grpSpPr>
      <p:sp>
        <p:nvSpPr>
          <p:cNvPr id="146" name="图片占位符 145"/>
          <p:cNvSpPr>
            <a:spLocks noGrp="1"/>
          </p:cNvSpPr>
          <p:nvPr>
            <p:ph type="pic" sz="quarter" idx="18"/>
          </p:nvPr>
        </p:nvSpPr>
        <p:spPr>
          <a:xfrm>
            <a:off x="979488" y="4125914"/>
            <a:ext cx="6554360" cy="2009775"/>
          </a:xfrm>
          <a:custGeom>
            <a:avLst/>
            <a:gdLst>
              <a:gd name="connsiteX0" fmla="*/ 43270 w 6554360"/>
              <a:gd name="connsiteY0" fmla="*/ 0 h 2009775"/>
              <a:gd name="connsiteX1" fmla="*/ 6511517 w 6554360"/>
              <a:gd name="connsiteY1" fmla="*/ 0 h 2009775"/>
              <a:gd name="connsiteX2" fmla="*/ 6542114 w 6554360"/>
              <a:gd name="connsiteY2" fmla="*/ 12674 h 2009775"/>
              <a:gd name="connsiteX3" fmla="*/ 6554360 w 6554360"/>
              <a:gd name="connsiteY3" fmla="*/ 42240 h 2009775"/>
              <a:gd name="connsiteX4" fmla="*/ 6554360 w 6554360"/>
              <a:gd name="connsiteY4" fmla="*/ 1967536 h 2009775"/>
              <a:gd name="connsiteX5" fmla="*/ 6542114 w 6554360"/>
              <a:gd name="connsiteY5" fmla="*/ 1997102 h 2009775"/>
              <a:gd name="connsiteX6" fmla="*/ 6511517 w 6554360"/>
              <a:gd name="connsiteY6" fmla="*/ 2009775 h 2009775"/>
              <a:gd name="connsiteX7" fmla="*/ 43270 w 6554360"/>
              <a:gd name="connsiteY7" fmla="*/ 2009775 h 2009775"/>
              <a:gd name="connsiteX8" fmla="*/ 0 w 6554360"/>
              <a:gd name="connsiteY8" fmla="*/ 1966505 h 2009775"/>
              <a:gd name="connsiteX9" fmla="*/ 0 w 6554360"/>
              <a:gd name="connsiteY9" fmla="*/ 43270 h 2009775"/>
              <a:gd name="connsiteX10" fmla="*/ 43270 w 6554360"/>
              <a:gd name="connsiteY10"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4360" h="2009775">
                <a:moveTo>
                  <a:pt x="43270" y="0"/>
                </a:moveTo>
                <a:lnTo>
                  <a:pt x="6511517" y="0"/>
                </a:lnTo>
                <a:cubicBezTo>
                  <a:pt x="6523466" y="0"/>
                  <a:pt x="6534283" y="4843"/>
                  <a:pt x="6542114" y="12674"/>
                </a:cubicBezTo>
                <a:lnTo>
                  <a:pt x="6554360" y="42240"/>
                </a:lnTo>
                <a:lnTo>
                  <a:pt x="6554360" y="1967536"/>
                </a:lnTo>
                <a:lnTo>
                  <a:pt x="6542114" y="1997102"/>
                </a:lnTo>
                <a:cubicBezTo>
                  <a:pt x="6534283" y="2004932"/>
                  <a:pt x="6523466" y="2009775"/>
                  <a:pt x="6511517" y="2009775"/>
                </a:cubicBezTo>
                <a:lnTo>
                  <a:pt x="43270" y="2009775"/>
                </a:lnTo>
                <a:cubicBezTo>
                  <a:pt x="19373" y="2009775"/>
                  <a:pt x="0" y="1990402"/>
                  <a:pt x="0" y="1966505"/>
                </a:cubicBezTo>
                <a:lnTo>
                  <a:pt x="0" y="43270"/>
                </a:lnTo>
                <a:cubicBezTo>
                  <a:pt x="0" y="19373"/>
                  <a:pt x="19373" y="0"/>
                  <a:pt x="43270" y="0"/>
                </a:cubicBezTo>
                <a:close/>
              </a:path>
            </a:pathLst>
          </a:custGeom>
        </p:spPr>
        <p:txBody>
          <a:bodyPr wrap="square">
            <a:noAutofit/>
          </a:bodyPr>
          <a:lstStyle/>
          <a:p>
            <a:endParaRPr lang="zh-CN" altLang="en-US"/>
          </a:p>
        </p:txBody>
      </p:sp>
      <p:sp>
        <p:nvSpPr>
          <p:cNvPr id="145" name="图片占位符 144"/>
          <p:cNvSpPr>
            <a:spLocks noGrp="1"/>
          </p:cNvSpPr>
          <p:nvPr>
            <p:ph type="pic" sz="quarter" idx="17"/>
          </p:nvPr>
        </p:nvSpPr>
        <p:spPr>
          <a:xfrm>
            <a:off x="4665664" y="1557819"/>
            <a:ext cx="6540203" cy="2020406"/>
          </a:xfrm>
          <a:custGeom>
            <a:avLst/>
            <a:gdLst>
              <a:gd name="connsiteX0" fmla="*/ 42349 w 6540203"/>
              <a:gd name="connsiteY0" fmla="*/ 0 h 2020406"/>
              <a:gd name="connsiteX1" fmla="*/ 6498151 w 6540203"/>
              <a:gd name="connsiteY1" fmla="*/ 0 h 2020406"/>
              <a:gd name="connsiteX2" fmla="*/ 6527756 w 6540203"/>
              <a:gd name="connsiteY2" fmla="*/ 12263 h 2020406"/>
              <a:gd name="connsiteX3" fmla="*/ 6540203 w 6540203"/>
              <a:gd name="connsiteY3" fmla="*/ 42312 h 2020406"/>
              <a:gd name="connsiteX4" fmla="*/ 6540203 w 6540203"/>
              <a:gd name="connsiteY4" fmla="*/ 1977613 h 2020406"/>
              <a:gd name="connsiteX5" fmla="*/ 6527756 w 6540203"/>
              <a:gd name="connsiteY5" fmla="*/ 2007662 h 2020406"/>
              <a:gd name="connsiteX6" fmla="*/ 6496990 w 6540203"/>
              <a:gd name="connsiteY6" fmla="*/ 2020406 h 2020406"/>
              <a:gd name="connsiteX7" fmla="*/ 43510 w 6540203"/>
              <a:gd name="connsiteY7" fmla="*/ 2020406 h 2020406"/>
              <a:gd name="connsiteX8" fmla="*/ 0 w 6540203"/>
              <a:gd name="connsiteY8" fmla="*/ 1976896 h 2020406"/>
              <a:gd name="connsiteX9" fmla="*/ 0 w 6540203"/>
              <a:gd name="connsiteY9" fmla="*/ 43029 h 2020406"/>
              <a:gd name="connsiteX10" fmla="*/ 12744 w 6540203"/>
              <a:gd name="connsiteY10" fmla="*/ 12263 h 202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203" h="2020406">
                <a:moveTo>
                  <a:pt x="42349" y="0"/>
                </a:moveTo>
                <a:lnTo>
                  <a:pt x="6498151" y="0"/>
                </a:lnTo>
                <a:lnTo>
                  <a:pt x="6527756" y="12263"/>
                </a:lnTo>
                <a:lnTo>
                  <a:pt x="6540203" y="42312"/>
                </a:lnTo>
                <a:lnTo>
                  <a:pt x="6540203" y="1977613"/>
                </a:lnTo>
                <a:lnTo>
                  <a:pt x="6527756" y="2007662"/>
                </a:lnTo>
                <a:cubicBezTo>
                  <a:pt x="6519883" y="2015536"/>
                  <a:pt x="6509005" y="2020406"/>
                  <a:pt x="6496990" y="2020406"/>
                </a:cubicBezTo>
                <a:lnTo>
                  <a:pt x="43510" y="2020406"/>
                </a:lnTo>
                <a:cubicBezTo>
                  <a:pt x="19480" y="2020406"/>
                  <a:pt x="0" y="2000926"/>
                  <a:pt x="0" y="1976896"/>
                </a:cubicBezTo>
                <a:lnTo>
                  <a:pt x="0" y="43029"/>
                </a:lnTo>
                <a:cubicBezTo>
                  <a:pt x="0" y="31014"/>
                  <a:pt x="4870" y="20137"/>
                  <a:pt x="12744" y="12263"/>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140" name="图片 13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_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0" y="1959161"/>
            <a:ext cx="3720263" cy="3193007"/>
          </a:xfrm>
          <a:prstGeom prst="rect">
            <a:avLst/>
          </a:prstGeom>
        </p:spPr>
        <p:txBody>
          <a:bodyPr/>
          <a:lstStyle/>
          <a:p>
            <a:endParaRPr lang="zh-CN" altLang="en-US"/>
          </a:p>
        </p:txBody>
      </p:sp>
      <p:pic>
        <p:nvPicPr>
          <p:cNvPr id="74" name="图片 73"/>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6116D-CE5F-4888-8D51-6EEBF43B27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879B-C656-49A3-9152-FB05D1AEECAE}" type="slidenum">
              <a:rPr lang="zh-CN" altLang="en-US" smtClean="0"/>
            </a:fld>
            <a:endParaRPr lang="zh-CN" altLang="en-US"/>
          </a:p>
        </p:txBody>
      </p:sp>
      <p:sp>
        <p:nvSpPr>
          <p:cNvPr id="44"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45"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圆角 150"/>
          <p:cNvSpPr/>
          <p:nvPr/>
        </p:nvSpPr>
        <p:spPr>
          <a:xfrm>
            <a:off x="1390329" y="770693"/>
            <a:ext cx="9398643"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0" name="矩形: 圆角 149"/>
          <p:cNvSpPr/>
          <p:nvPr/>
        </p:nvSpPr>
        <p:spPr>
          <a:xfrm>
            <a:off x="950491" y="885691"/>
            <a:ext cx="10278319" cy="3174172"/>
          </a:xfrm>
          <a:prstGeom prst="roundRect">
            <a:avLst>
              <a:gd name="adj" fmla="val 2053"/>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标题 15"/>
          <p:cNvSpPr>
            <a:spLocks noGrp="1"/>
          </p:cNvSpPr>
          <p:nvPr>
            <p:ph type="ctrTitle"/>
          </p:nvPr>
        </p:nvSpPr>
        <p:spPr>
          <a:xfrm>
            <a:off x="3899639" y="4799956"/>
            <a:ext cx="4103688" cy="553998"/>
          </a:xfrm>
        </p:spPr>
        <p:txBody>
          <a:bodyPr/>
          <a:lstStyle/>
          <a:p>
            <a:r>
              <a:rPr lang="zh-CN" altLang="en-US" dirty="0"/>
              <a:t>点云几何信息压缩</a:t>
            </a:r>
            <a:endParaRPr lang="zh-CN" altLang="en-US" dirty="0"/>
          </a:p>
        </p:txBody>
      </p:sp>
      <p:pic>
        <p:nvPicPr>
          <p:cNvPr id="15" name="图片占位符 14"/>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13" r="13"/>
          <a:stretch>
            <a:fillRect/>
          </a:stretch>
        </p:blipFill>
        <p:spPr>
          <a:xfrm>
            <a:off x="669563" y="1047072"/>
            <a:ext cx="10849337" cy="3353186"/>
          </a:xfrm>
        </p:spPr>
      </p:pic>
      <p:sp>
        <p:nvSpPr>
          <p:cNvPr id="82" name="矩形 81"/>
          <p:cNvSpPr/>
          <p:nvPr/>
        </p:nvSpPr>
        <p:spPr>
          <a:xfrm>
            <a:off x="4083025" y="5626262"/>
            <a:ext cx="3887126" cy="1198880"/>
          </a:xfrm>
          <a:prstGeom prst="rect">
            <a:avLst/>
          </a:prstGeom>
          <a:noFill/>
          <a:ln>
            <a:noFill/>
          </a:ln>
        </p:spPr>
        <p:txBody>
          <a:bodyPr wrap="square" rtlCol="0">
            <a:spAutoFit/>
          </a:bodyPr>
          <a:lstStyle/>
          <a:p>
            <a:pPr algn="ctr"/>
            <a:r>
              <a:rPr lang="zh-CN" altLang="en-US" dirty="0">
                <a:solidFill>
                  <a:schemeClr val="accent1">
                    <a:lumMod val="60000"/>
                    <a:lumOff val="40000"/>
                  </a:schemeClr>
                </a:solidFill>
                <a:cs typeface="+mn-ea"/>
              </a:rPr>
              <a:t>小组成员</a:t>
            </a:r>
            <a:r>
              <a:rPr lang="zh-CN" altLang="en-US" sz="1800" dirty="0">
                <a:solidFill>
                  <a:schemeClr val="accent1">
                    <a:lumMod val="60000"/>
                    <a:lumOff val="40000"/>
                  </a:schemeClr>
                </a:solidFill>
                <a:cs typeface="+mn-ea"/>
              </a:rPr>
              <a:t>：</a:t>
            </a:r>
            <a:endParaRPr lang="zh-CN" altLang="en-US" sz="1800" dirty="0">
              <a:solidFill>
                <a:schemeClr val="accent1">
                  <a:lumMod val="60000"/>
                  <a:lumOff val="40000"/>
                </a:schemeClr>
              </a:solidFill>
              <a:cs typeface="+mn-ea"/>
            </a:endParaRPr>
          </a:p>
          <a:p>
            <a:pPr algn="ctr"/>
            <a:r>
              <a:rPr lang="zh-CN" altLang="en-US" dirty="0">
                <a:solidFill>
                  <a:schemeClr val="accent1">
                    <a:lumMod val="60000"/>
                    <a:lumOff val="40000"/>
                  </a:schemeClr>
                </a:solidFill>
                <a:cs typeface="+mn-ea"/>
              </a:rPr>
              <a:t>刘建</a:t>
            </a:r>
            <a:r>
              <a:rPr lang="en-US" altLang="zh-CN" dirty="0">
                <a:solidFill>
                  <a:schemeClr val="accent1">
                    <a:lumMod val="60000"/>
                    <a:lumOff val="40000"/>
                  </a:schemeClr>
                </a:solidFill>
                <a:cs typeface="+mn-ea"/>
              </a:rPr>
              <a:t>(</a:t>
            </a:r>
            <a:r>
              <a:rPr lang="en-US" altLang="zh-CN" dirty="0">
                <a:solidFill>
                  <a:schemeClr val="accent1">
                    <a:lumMod val="60000"/>
                    <a:lumOff val="40000"/>
                  </a:schemeClr>
                </a:solidFill>
                <a:cs typeface="+mn-ea"/>
              </a:rPr>
              <a:t>code)</a:t>
            </a:r>
            <a:r>
              <a:rPr lang="zh-CN" altLang="en-US" dirty="0">
                <a:solidFill>
                  <a:schemeClr val="accent1">
                    <a:lumMod val="60000"/>
                    <a:lumOff val="40000"/>
                  </a:schemeClr>
                </a:solidFill>
                <a:cs typeface="+mn-ea"/>
              </a:rPr>
              <a:t>、</a:t>
            </a:r>
            <a:endParaRPr lang="zh-CN" altLang="en-US" dirty="0">
              <a:solidFill>
                <a:schemeClr val="accent1">
                  <a:lumMod val="60000"/>
                  <a:lumOff val="40000"/>
                </a:schemeClr>
              </a:solidFill>
              <a:cs typeface="+mn-ea"/>
            </a:endParaRPr>
          </a:p>
          <a:p>
            <a:pPr algn="ctr"/>
            <a:r>
              <a:rPr lang="zh-CN" altLang="en-US" dirty="0">
                <a:solidFill>
                  <a:schemeClr val="accent1">
                    <a:lumMod val="60000"/>
                    <a:lumOff val="40000"/>
                  </a:schemeClr>
                </a:solidFill>
                <a:cs typeface="+mn-ea"/>
              </a:rPr>
              <a:t>张国庆</a:t>
            </a:r>
            <a:r>
              <a:rPr lang="en-US" altLang="zh-CN" dirty="0">
                <a:solidFill>
                  <a:schemeClr val="accent1">
                    <a:lumMod val="60000"/>
                    <a:lumOff val="40000"/>
                  </a:schemeClr>
                </a:solidFill>
                <a:cs typeface="+mn-ea"/>
              </a:rPr>
              <a:t>(idea)</a:t>
            </a:r>
            <a:r>
              <a:rPr lang="zh-CN" altLang="en-US" dirty="0">
                <a:solidFill>
                  <a:schemeClr val="accent1">
                    <a:lumMod val="60000"/>
                    <a:lumOff val="40000"/>
                  </a:schemeClr>
                </a:solidFill>
                <a:cs typeface="+mn-ea"/>
              </a:rPr>
              <a:t>、</a:t>
            </a:r>
            <a:endParaRPr lang="zh-CN" altLang="en-US" dirty="0">
              <a:solidFill>
                <a:schemeClr val="accent1">
                  <a:lumMod val="60000"/>
                  <a:lumOff val="40000"/>
                </a:schemeClr>
              </a:solidFill>
              <a:cs typeface="+mn-ea"/>
            </a:endParaRPr>
          </a:p>
          <a:p>
            <a:pPr algn="ctr"/>
            <a:r>
              <a:rPr lang="en-US" altLang="zh-CN" dirty="0">
                <a:solidFill>
                  <a:schemeClr val="accent1">
                    <a:lumMod val="60000"/>
                    <a:lumOff val="40000"/>
                  </a:schemeClr>
                </a:solidFill>
                <a:cs typeface="+mn-ea"/>
              </a:rPr>
              <a:t> </a:t>
            </a:r>
            <a:r>
              <a:rPr lang="zh-CN" altLang="en-US" dirty="0">
                <a:solidFill>
                  <a:schemeClr val="accent1">
                    <a:lumMod val="60000"/>
                    <a:lumOff val="40000"/>
                  </a:schemeClr>
                </a:solidFill>
                <a:cs typeface="+mn-ea"/>
              </a:rPr>
              <a:t>蒯建</a:t>
            </a:r>
            <a:r>
              <a:rPr lang="en-US" altLang="zh-CN" dirty="0">
                <a:solidFill>
                  <a:schemeClr val="accent1">
                    <a:lumMod val="60000"/>
                    <a:lumOff val="40000"/>
                  </a:schemeClr>
                </a:solidFill>
                <a:cs typeface="+mn-ea"/>
              </a:rPr>
              <a:t>(</a:t>
            </a:r>
            <a:r>
              <a:rPr lang="en-US" altLang="zh-CN" dirty="0">
                <a:solidFill>
                  <a:schemeClr val="accent1">
                    <a:lumMod val="60000"/>
                    <a:lumOff val="40000"/>
                  </a:schemeClr>
                </a:solidFill>
                <a:cs typeface="+mn-ea"/>
              </a:rPr>
              <a:t>PPT)</a:t>
            </a:r>
            <a:endParaRPr lang="en-US" altLang="zh-CN" sz="1800" dirty="0">
              <a:solidFill>
                <a:schemeClr val="accent1">
                  <a:lumMod val="60000"/>
                  <a:lumOff val="40000"/>
                </a:schemeClr>
              </a:solidFill>
              <a:cs typeface="+mn-ea"/>
            </a:endParaRPr>
          </a:p>
        </p:txBody>
      </p:sp>
      <p:grpSp>
        <p:nvGrpSpPr>
          <p:cNvPr id="83"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970540" y="1667655"/>
            <a:ext cx="3835136" cy="690124"/>
            <a:chOff x="3028322" y="2888484"/>
            <a:chExt cx="6073793" cy="1092966"/>
          </a:xfrm>
          <a:solidFill>
            <a:schemeClr val="bg1"/>
          </a:solidFill>
        </p:grpSpPr>
        <p:grpSp>
          <p:nvGrpSpPr>
            <p:cNvPr id="84" name="ïšļîdê"/>
            <p:cNvGrpSpPr/>
            <p:nvPr/>
          </p:nvGrpSpPr>
          <p:grpSpPr>
            <a:xfrm>
              <a:off x="4546534" y="2915483"/>
              <a:ext cx="4555581" cy="1027034"/>
              <a:chOff x="922342" y="4524375"/>
              <a:chExt cx="10344147" cy="2332038"/>
            </a:xfrm>
            <a:grpFill/>
          </p:grpSpPr>
          <p:sp>
            <p:nvSpPr>
              <p:cNvPr id="86"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sp>
            <p:nvSpPr>
              <p:cNvPr id="87"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85"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5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700"/>
                                        <p:tgtEl>
                                          <p:spTgt spid="82"/>
                                        </p:tgtEl>
                                      </p:cBhvr>
                                    </p:animEffect>
                                    <p:anim calcmode="lin" valueType="num">
                                      <p:cBhvr>
                                        <p:cTn id="8" dur="700" fill="hold"/>
                                        <p:tgtEl>
                                          <p:spTgt spid="82"/>
                                        </p:tgtEl>
                                        <p:attrNameLst>
                                          <p:attrName>ppt_x</p:attrName>
                                        </p:attrNameLst>
                                      </p:cBhvr>
                                      <p:tavLst>
                                        <p:tav tm="0">
                                          <p:val>
                                            <p:strVal val="#ppt_x"/>
                                          </p:val>
                                        </p:tav>
                                        <p:tav tm="100000">
                                          <p:val>
                                            <p:strVal val="#ppt_x"/>
                                          </p:val>
                                        </p:tav>
                                      </p:tavLst>
                                    </p:anim>
                                    <p:anim calcmode="lin" valueType="num">
                                      <p:cBhvr>
                                        <p:cTn id="9" dur="630" decel="100000" fill="hold"/>
                                        <p:tgtEl>
                                          <p:spTgt spid="82"/>
                                        </p:tgtEl>
                                        <p:attrNameLst>
                                          <p:attrName>ppt_y</p:attrName>
                                        </p:attrNameLst>
                                      </p:cBhvr>
                                      <p:tavLst>
                                        <p:tav tm="0">
                                          <p:val>
                                            <p:strVal val="#ppt_y+1"/>
                                          </p:val>
                                        </p:tav>
                                        <p:tav tm="100000">
                                          <p:val>
                                            <p:strVal val="#ppt_y-.03"/>
                                          </p:val>
                                        </p:tav>
                                      </p:tavLst>
                                    </p:anim>
                                    <p:anim calcmode="lin" valueType="num">
                                      <p:cBhvr>
                                        <p:cTn id="10" dur="70" accel="100000" fill="hold">
                                          <p:stCondLst>
                                            <p:cond delay="630"/>
                                          </p:stCondLst>
                                        </p:cTn>
                                        <p:tgtEl>
                                          <p:spTgt spid="8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normAutofit/>
          </a:bodyPr>
          <a:lstStyle/>
          <a:p>
            <a:pPr algn="l"/>
            <a:r>
              <a:rPr lang="en-US" altLang="zh-CN">
                <a:sym typeface="+mn-ea"/>
              </a:rPr>
              <a:t>Our Method</a:t>
            </a:r>
            <a:endParaRPr lang="en-US" altLang="zh-CN" dirty="0"/>
          </a:p>
        </p:txBody>
      </p:sp>
      <p:pic>
        <p:nvPicPr>
          <p:cNvPr id="3" name="图片 2"/>
          <p:cNvPicPr>
            <a:picLocks noChangeAspect="1"/>
          </p:cNvPicPr>
          <p:nvPr/>
        </p:nvPicPr>
        <p:blipFill>
          <a:blip r:embed="rId1"/>
          <a:stretch>
            <a:fillRect/>
          </a:stretch>
        </p:blipFill>
        <p:spPr>
          <a:xfrm>
            <a:off x="2086536" y="847739"/>
            <a:ext cx="8108576" cy="4140015"/>
          </a:xfrm>
          <a:prstGeom prst="rect">
            <a:avLst/>
          </a:prstGeom>
        </p:spPr>
      </p:pic>
      <p:sp>
        <p:nvSpPr>
          <p:cNvPr id="5" name="文本框 4"/>
          <p:cNvSpPr txBox="1"/>
          <p:nvPr/>
        </p:nvSpPr>
        <p:spPr>
          <a:xfrm>
            <a:off x="1996888" y="4894730"/>
            <a:ext cx="8074959" cy="1754326"/>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对于输入点云，首先通过八叉树对其进行处理，红色节点为代编码的子节点，蓝色节点为其父节点，为了预测代编码子节点的占用情况，首先我们会对由其父节点的</a:t>
            </a:r>
            <a:r>
              <a:rPr lang="en-US" altLang="zh-CN" dirty="0"/>
              <a:t>k</a:t>
            </a:r>
            <a:r>
              <a:rPr lang="zh-CN" altLang="en-US" dirty="0"/>
              <a:t>个邻近点组成的局部点云进行特征提取，获取表面特征。并且我们会使用待编码子节点的已编码兄弟节点作为先验信息。然后在表面信息的约束下预测子节点的占用情况。最后结合子节点预测概率对八叉树的占用码序列进行算术编码得到最终的编码比特流</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pPr algn="l"/>
            <a:r>
              <a:rPr lang="en-US" altLang="zh-CN">
                <a:sym typeface="+mn-ea"/>
              </a:rPr>
              <a:t>experiment</a:t>
            </a:r>
            <a:endParaRPr lang="zh-CN" altLang="en-US" dirty="0"/>
          </a:p>
        </p:txBody>
      </p:sp>
      <p:sp>
        <p:nvSpPr>
          <p:cNvPr id="2" name="文本框 1"/>
          <p:cNvSpPr txBox="1"/>
          <p:nvPr/>
        </p:nvSpPr>
        <p:spPr>
          <a:xfrm>
            <a:off x="437029" y="948690"/>
            <a:ext cx="9029700" cy="590931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t>数据集</a:t>
            </a:r>
            <a:endParaRPr lang="en-US" altLang="zh-CN" dirty="0"/>
          </a:p>
          <a:p>
            <a:pPr marL="742950" lvl="1" indent="-285750">
              <a:buFont typeface="Wingdings" panose="05000000000000000000" pitchFamily="2" charset="2"/>
              <a:buChar char="n"/>
            </a:pPr>
            <a:r>
              <a:rPr lang="en-US" altLang="zh-CN" dirty="0"/>
              <a:t>8i </a:t>
            </a:r>
            <a:r>
              <a:rPr lang="en-US" altLang="zh-CN" dirty="0" err="1"/>
              <a:t>Voxelized</a:t>
            </a:r>
            <a:r>
              <a:rPr lang="en-US" altLang="zh-CN" dirty="0"/>
              <a:t> Full Bodies (MPEG 8i) </a:t>
            </a:r>
            <a:endParaRPr lang="en-US" altLang="zh-CN" dirty="0"/>
          </a:p>
          <a:p>
            <a:pPr marL="1200150" lvl="2" indent="-285750">
              <a:buFont typeface="Wingdings" panose="05000000000000000000" pitchFamily="2" charset="2"/>
              <a:buChar char="n"/>
            </a:pPr>
            <a:r>
              <a:rPr lang="zh-CN" altLang="en-US" dirty="0"/>
              <a:t>包含一系列</a:t>
            </a:r>
            <a:r>
              <a:rPr lang="en-US" altLang="zh-CN" dirty="0"/>
              <a:t>10bit</a:t>
            </a:r>
            <a:r>
              <a:rPr lang="zh-CN" altLang="en-US" dirty="0"/>
              <a:t>和</a:t>
            </a:r>
            <a:r>
              <a:rPr lang="en-US" altLang="zh-CN" dirty="0"/>
              <a:t>12bit</a:t>
            </a:r>
            <a:r>
              <a:rPr lang="zh-CN" altLang="en-US" dirty="0"/>
              <a:t>点云</a:t>
            </a:r>
            <a:endParaRPr lang="en-US" altLang="zh-CN" dirty="0"/>
          </a:p>
          <a:p>
            <a:pPr marL="742950" lvl="1" indent="-285750">
              <a:buFont typeface="Wingdings" panose="05000000000000000000" pitchFamily="2" charset="2"/>
              <a:buChar char="n"/>
            </a:pPr>
            <a:r>
              <a:rPr lang="en-US" altLang="zh-CN" dirty="0"/>
              <a:t>Microsoft </a:t>
            </a:r>
            <a:r>
              <a:rPr lang="en-US" altLang="zh-CN" dirty="0" err="1"/>
              <a:t>Voxelized</a:t>
            </a:r>
            <a:r>
              <a:rPr lang="en-US" altLang="zh-CN" dirty="0"/>
              <a:t> Upper Bodies (MVUB)</a:t>
            </a:r>
            <a:endParaRPr lang="en-US" altLang="zh-CN" dirty="0"/>
          </a:p>
          <a:p>
            <a:pPr marL="1200150" lvl="2" indent="-285750">
              <a:buFont typeface="Wingdings" panose="05000000000000000000" pitchFamily="2" charset="2"/>
              <a:buChar char="n"/>
            </a:pPr>
            <a:r>
              <a:rPr lang="zh-CN" altLang="en-US" dirty="0"/>
              <a:t>包含五组由人体上半身组成的动态点云</a:t>
            </a:r>
            <a:endParaRPr lang="en-US" altLang="zh-CN" dirty="0"/>
          </a:p>
          <a:p>
            <a:pPr marL="742950" lvl="1" indent="-285750">
              <a:buFont typeface="Wingdings" panose="05000000000000000000" pitchFamily="2" charset="2"/>
              <a:buChar char="n"/>
            </a:pPr>
            <a:r>
              <a:rPr lang="zh-CN" altLang="en-US" dirty="0"/>
              <a:t>训练集选择</a:t>
            </a:r>
            <a:r>
              <a:rPr lang="en-US" altLang="zh-CN" dirty="0"/>
              <a:t> MPEG 8i </a:t>
            </a:r>
            <a:r>
              <a:rPr lang="zh-CN" altLang="en-US" dirty="0"/>
              <a:t>中的</a:t>
            </a:r>
            <a:r>
              <a:rPr lang="en-US" altLang="zh-CN" dirty="0"/>
              <a:t>Soldier10</a:t>
            </a:r>
            <a:r>
              <a:rPr lang="zh-CN" altLang="en-US" dirty="0"/>
              <a:t>，</a:t>
            </a:r>
            <a:r>
              <a:rPr lang="en-US" altLang="zh-CN" dirty="0"/>
              <a:t>Longdress10 </a:t>
            </a:r>
            <a:r>
              <a:rPr lang="zh-CN" altLang="en-US" dirty="0"/>
              <a:t>以及</a:t>
            </a:r>
            <a:r>
              <a:rPr lang="en-US" altLang="zh-CN" dirty="0"/>
              <a:t>MVUB</a:t>
            </a:r>
            <a:r>
              <a:rPr lang="zh-CN" altLang="en-US" dirty="0"/>
              <a:t>中</a:t>
            </a:r>
            <a:r>
              <a:rPr lang="en-US" altLang="zh-CN" dirty="0"/>
              <a:t>Andrew10, David10, Sarah10    </a:t>
            </a:r>
            <a:endParaRPr lang="en-US" altLang="zh-CN" dirty="0"/>
          </a:p>
          <a:p>
            <a:pPr marL="742950" lvl="1"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Baseline</a:t>
            </a:r>
            <a:endParaRPr lang="en-US" altLang="zh-CN" dirty="0"/>
          </a:p>
          <a:p>
            <a:pPr marL="742950" lvl="1" indent="-285750">
              <a:buFont typeface="Wingdings" panose="05000000000000000000" pitchFamily="2" charset="2"/>
              <a:buChar char="n"/>
            </a:pPr>
            <a:r>
              <a:rPr lang="en-US" altLang="zh-CN" dirty="0" err="1"/>
              <a:t>Gpcc</a:t>
            </a:r>
            <a:r>
              <a:rPr lang="zh-CN" altLang="en-US" dirty="0"/>
              <a:t>：</a:t>
            </a:r>
            <a:r>
              <a:rPr lang="en-US" altLang="zh-CN" dirty="0"/>
              <a:t>mpeg</a:t>
            </a:r>
            <a:r>
              <a:rPr lang="zh-CN" altLang="en-US" dirty="0"/>
              <a:t>点云压缩方案  </a:t>
            </a:r>
            <a:endParaRPr lang="en-US" altLang="zh-CN" dirty="0"/>
          </a:p>
          <a:p>
            <a:pPr marL="742950" lvl="1" indent="-285750">
              <a:buFont typeface="Wingdings" panose="05000000000000000000" pitchFamily="2" charset="2"/>
              <a:buChar char="n"/>
            </a:pPr>
            <a:r>
              <a:rPr lang="en-US" altLang="zh-CN" dirty="0"/>
              <a:t>Voxeldnn</a:t>
            </a:r>
            <a:r>
              <a:rPr lang="zh-CN" altLang="en-US" dirty="0"/>
              <a:t>：最早将深度学习应用到点云压缩的方案</a:t>
            </a:r>
            <a:endParaRPr lang="en-US" altLang="zh-CN" dirty="0"/>
          </a:p>
          <a:p>
            <a:pPr marL="742950" lvl="1" indent="-285750">
              <a:buFont typeface="Wingdings" panose="05000000000000000000" pitchFamily="2" charset="2"/>
              <a:buChar char="n"/>
            </a:pPr>
            <a:r>
              <a:rPr lang="en-US" altLang="zh-CN" dirty="0" err="1"/>
              <a:t>Octattention</a:t>
            </a:r>
            <a:r>
              <a:rPr lang="en-US" altLang="zh-CN" dirty="0"/>
              <a:t>:</a:t>
            </a:r>
            <a:r>
              <a:rPr lang="zh-CN" altLang="en-US" dirty="0"/>
              <a:t>目前的点云压缩</a:t>
            </a:r>
            <a:r>
              <a:rPr lang="en-US" altLang="zh-CN" dirty="0" err="1"/>
              <a:t>sota</a:t>
            </a:r>
            <a:r>
              <a:rPr lang="zh-CN" altLang="en-US" dirty="0"/>
              <a:t>方法</a:t>
            </a:r>
            <a:r>
              <a:rPr lang="en-US" altLang="zh-CN" dirty="0"/>
              <a:t> </a:t>
            </a:r>
            <a:endParaRPr lang="en-US" altLang="zh-CN" dirty="0"/>
          </a:p>
          <a:p>
            <a:pPr marL="742950" lvl="1"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实验设置</a:t>
            </a:r>
            <a:endParaRPr lang="en-US" altLang="zh-CN" dirty="0"/>
          </a:p>
          <a:p>
            <a:pPr marL="742950" lvl="1" indent="-285750">
              <a:buFont typeface="Wingdings" panose="05000000000000000000" pitchFamily="2" charset="2"/>
              <a:buChar char="n"/>
            </a:pPr>
            <a:r>
              <a:rPr lang="zh-CN" altLang="en-US" dirty="0"/>
              <a:t>局部点云大小</a:t>
            </a:r>
            <a:r>
              <a:rPr lang="en-US" altLang="zh-CN" dirty="0"/>
              <a:t>k=512</a:t>
            </a:r>
            <a:endParaRPr lang="en-US" altLang="zh-CN" dirty="0"/>
          </a:p>
          <a:p>
            <a:pPr marL="742950" lvl="1" indent="-285750">
              <a:buFont typeface="Wingdings" panose="05000000000000000000" pitchFamily="2" charset="2"/>
              <a:buChar char="n"/>
            </a:pPr>
            <a:r>
              <a:rPr lang="zh-CN" altLang="en-US" dirty="0"/>
              <a:t>损失函数为二分类交叉熵损失函数</a:t>
            </a:r>
            <a:endParaRPr lang="en-US" altLang="zh-CN" dirty="0"/>
          </a:p>
          <a:p>
            <a:pPr marL="742950" lvl="1" indent="-285750">
              <a:buFont typeface="Wingdings" panose="05000000000000000000" pitchFamily="2" charset="2"/>
              <a:buChar char="n"/>
            </a:pPr>
            <a:r>
              <a:rPr lang="zh-CN" altLang="en-US" dirty="0"/>
              <a:t>初始学习率</a:t>
            </a:r>
            <a:r>
              <a:rPr lang="en-US" altLang="zh-CN" dirty="0"/>
              <a:t>4e-4+warm_up+stepLR</a:t>
            </a:r>
            <a:r>
              <a:rPr lang="zh-CN" altLang="en-US" dirty="0"/>
              <a:t>学习率衰退</a:t>
            </a:r>
            <a:endParaRPr lang="en-US" altLang="zh-CN" dirty="0"/>
          </a:p>
          <a:p>
            <a:pPr marL="742950" lvl="1" indent="-285750">
              <a:buFont typeface="Wingdings" panose="05000000000000000000" pitchFamily="2" charset="2"/>
              <a:buChar char="n"/>
            </a:pPr>
            <a:r>
              <a:rPr lang="en-US" altLang="zh-CN" dirty="0"/>
              <a:t>RTX3090</a:t>
            </a:r>
            <a:r>
              <a:rPr lang="zh-CN" altLang="en-US" dirty="0"/>
              <a:t>训练</a:t>
            </a:r>
            <a:r>
              <a:rPr lang="en-US" altLang="zh-CN" dirty="0"/>
              <a:t>2</a:t>
            </a:r>
            <a:r>
              <a:rPr lang="zh-CN" altLang="en-US" dirty="0"/>
              <a:t>天</a:t>
            </a:r>
            <a:endParaRPr lang="en-US" altLang="zh-CN" dirty="0"/>
          </a:p>
          <a:p>
            <a:pPr lvl="1"/>
            <a:endParaRPr lang="en-US" altLang="zh-CN" dirty="0"/>
          </a:p>
          <a:p>
            <a:pPr lvl="1"/>
            <a:endParaRPr lang="en-US" altLang="zh-CN" dirty="0"/>
          </a:p>
          <a:p>
            <a:pPr marL="742950" lvl="1" indent="-285750">
              <a:buFont typeface="Wingdings" panose="05000000000000000000" pitchFamily="2" charset="2"/>
              <a:buChar char="n"/>
            </a:pP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pPr algn="l"/>
            <a:r>
              <a:rPr lang="en-US" altLang="zh-CN">
                <a:sym typeface="+mn-ea"/>
              </a:rPr>
              <a:t>experiment</a:t>
            </a:r>
            <a:endParaRPr lang="zh-CN" altLang="en-US" dirty="0"/>
          </a:p>
        </p:txBody>
      </p:sp>
      <p:sp>
        <p:nvSpPr>
          <p:cNvPr id="2" name="文本框 1"/>
          <p:cNvSpPr txBox="1"/>
          <p:nvPr/>
        </p:nvSpPr>
        <p:spPr>
          <a:xfrm>
            <a:off x="463923" y="940763"/>
            <a:ext cx="9029700"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 </a:t>
            </a:r>
            <a:r>
              <a:rPr lang="zh-CN" altLang="en-US" dirty="0"/>
              <a:t>子节点预测结果</a:t>
            </a:r>
            <a:endParaRPr lang="en-US" altLang="zh-CN" dirty="0"/>
          </a:p>
          <a:p>
            <a:pPr marL="742950" lvl="1" indent="-285750">
              <a:buFont typeface="Wingdings" panose="05000000000000000000" pitchFamily="2" charset="2"/>
              <a:buChar char="n"/>
            </a:pPr>
            <a:r>
              <a:rPr lang="zh-CN" altLang="en-US" dirty="0"/>
              <a:t>由于我们的模型采用熵编码的方式对八叉树占用码序列进行压缩，因此子节点的预测效果对压缩性能起着决定性作用</a:t>
            </a:r>
            <a:endParaRPr lang="en-US" altLang="zh-CN" dirty="0"/>
          </a:p>
          <a:p>
            <a:pPr lvl="1"/>
            <a:endParaRPr lang="en-US" altLang="zh-CN" dirty="0"/>
          </a:p>
          <a:p>
            <a:pPr lvl="1"/>
            <a:endParaRPr lang="en-US" altLang="zh-CN" dirty="0"/>
          </a:p>
          <a:p>
            <a:pPr marL="742950" lvl="1" indent="-285750">
              <a:buFont typeface="Wingdings" panose="05000000000000000000" pitchFamily="2" charset="2"/>
              <a:buChar char="n"/>
            </a:pPr>
            <a:endParaRPr lang="zh-CN" altLang="en-US" dirty="0"/>
          </a:p>
        </p:txBody>
      </p:sp>
      <p:pic>
        <p:nvPicPr>
          <p:cNvPr id="5" name="图片 4"/>
          <p:cNvPicPr>
            <a:picLocks noChangeAspect="1"/>
          </p:cNvPicPr>
          <p:nvPr/>
        </p:nvPicPr>
        <p:blipFill>
          <a:blip r:embed="rId1"/>
          <a:stretch>
            <a:fillRect/>
          </a:stretch>
        </p:blipFill>
        <p:spPr>
          <a:xfrm>
            <a:off x="1141043" y="1979822"/>
            <a:ext cx="3441877" cy="2267067"/>
          </a:xfrm>
          <a:prstGeom prst="rect">
            <a:avLst/>
          </a:prstGeom>
        </p:spPr>
      </p:pic>
      <p:pic>
        <p:nvPicPr>
          <p:cNvPr id="7" name="图片 6"/>
          <p:cNvPicPr>
            <a:picLocks noChangeAspect="1"/>
          </p:cNvPicPr>
          <p:nvPr/>
        </p:nvPicPr>
        <p:blipFill>
          <a:blip r:embed="rId2"/>
          <a:stretch>
            <a:fillRect/>
          </a:stretch>
        </p:blipFill>
        <p:spPr>
          <a:xfrm>
            <a:off x="4361620" y="1795650"/>
            <a:ext cx="3651438" cy="2267067"/>
          </a:xfrm>
          <a:prstGeom prst="rect">
            <a:avLst/>
          </a:prstGeom>
        </p:spPr>
      </p:pic>
      <p:pic>
        <p:nvPicPr>
          <p:cNvPr id="9" name="图片 8"/>
          <p:cNvPicPr>
            <a:picLocks noChangeAspect="1"/>
          </p:cNvPicPr>
          <p:nvPr/>
        </p:nvPicPr>
        <p:blipFill>
          <a:blip r:embed="rId3"/>
          <a:stretch>
            <a:fillRect/>
          </a:stretch>
        </p:blipFill>
        <p:spPr>
          <a:xfrm>
            <a:off x="8183937" y="2005223"/>
            <a:ext cx="3632387" cy="2241665"/>
          </a:xfrm>
          <a:prstGeom prst="rect">
            <a:avLst/>
          </a:prstGeom>
        </p:spPr>
      </p:pic>
      <p:pic>
        <p:nvPicPr>
          <p:cNvPr id="10" name="图片 9"/>
          <p:cNvPicPr>
            <a:picLocks noChangeAspect="1"/>
          </p:cNvPicPr>
          <p:nvPr/>
        </p:nvPicPr>
        <p:blipFill>
          <a:blip r:embed="rId4"/>
          <a:stretch>
            <a:fillRect/>
          </a:stretch>
        </p:blipFill>
        <p:spPr>
          <a:xfrm>
            <a:off x="4223339" y="4135969"/>
            <a:ext cx="3632388" cy="27220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pPr algn="l"/>
            <a:r>
              <a:rPr lang="en-US" altLang="zh-CN">
                <a:sym typeface="+mn-ea"/>
              </a:rPr>
              <a:t>experiment</a:t>
            </a:r>
            <a:endParaRPr lang="zh-CN" altLang="en-US" dirty="0"/>
          </a:p>
        </p:txBody>
      </p:sp>
      <p:sp>
        <p:nvSpPr>
          <p:cNvPr id="2" name="文本框 1"/>
          <p:cNvSpPr txBox="1"/>
          <p:nvPr/>
        </p:nvSpPr>
        <p:spPr>
          <a:xfrm>
            <a:off x="463923" y="940763"/>
            <a:ext cx="9029700" cy="1754326"/>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 </a:t>
            </a:r>
            <a:r>
              <a:rPr lang="zh-CN" altLang="en-US" dirty="0"/>
              <a:t>点云压缩结果</a:t>
            </a:r>
            <a:endParaRPr lang="en-US" altLang="zh-CN" dirty="0"/>
          </a:p>
          <a:p>
            <a:pPr marL="742950" lvl="1" indent="-285750">
              <a:buFont typeface="Wingdings" panose="05000000000000000000" pitchFamily="2" charset="2"/>
              <a:buChar char="n"/>
            </a:pPr>
            <a:r>
              <a:rPr lang="zh-CN" altLang="en-US" dirty="0"/>
              <a:t>我们在</a:t>
            </a:r>
            <a:r>
              <a:rPr lang="en-US" altLang="zh-CN" dirty="0" err="1"/>
              <a:t>mepg</a:t>
            </a:r>
            <a:r>
              <a:rPr lang="en-US" altLang="zh-CN" dirty="0"/>
              <a:t> 8i </a:t>
            </a:r>
            <a:r>
              <a:rPr lang="zh-CN" altLang="en-US" dirty="0"/>
              <a:t>和 </a:t>
            </a:r>
            <a:r>
              <a:rPr lang="en-US" altLang="zh-CN" dirty="0" err="1"/>
              <a:t>muvb</a:t>
            </a:r>
            <a:r>
              <a:rPr lang="zh-CN" altLang="en-US" dirty="0"/>
              <a:t>两个数据集上测试了我们的方法均达到了</a:t>
            </a:r>
            <a:r>
              <a:rPr lang="en-US" altLang="zh-CN" dirty="0" err="1"/>
              <a:t>sota</a:t>
            </a:r>
            <a:endParaRPr lang="en-US" altLang="zh-CN" dirty="0"/>
          </a:p>
          <a:p>
            <a:pPr lvl="1"/>
            <a:r>
              <a:rPr lang="en-US" altLang="zh-CN" dirty="0"/>
              <a:t> </a:t>
            </a:r>
            <a:endParaRPr lang="en-US" altLang="zh-CN" dirty="0"/>
          </a:p>
          <a:p>
            <a:pPr lvl="1"/>
            <a:endParaRPr lang="en-US" altLang="zh-CN" dirty="0"/>
          </a:p>
          <a:p>
            <a:pPr lvl="1"/>
            <a:endParaRPr lang="en-US" altLang="zh-CN" dirty="0"/>
          </a:p>
          <a:p>
            <a:pPr marL="742950" lvl="1" indent="-285750">
              <a:buFont typeface="Wingdings" panose="05000000000000000000" pitchFamily="2" charset="2"/>
              <a:buChar char="n"/>
            </a:pPr>
            <a:endParaRPr lang="zh-CN" altLang="en-US" dirty="0"/>
          </a:p>
        </p:txBody>
      </p:sp>
      <p:pic>
        <p:nvPicPr>
          <p:cNvPr id="6" name="图片 5"/>
          <p:cNvPicPr>
            <a:picLocks noChangeAspect="1"/>
          </p:cNvPicPr>
          <p:nvPr/>
        </p:nvPicPr>
        <p:blipFill>
          <a:blip r:embed="rId1"/>
          <a:stretch>
            <a:fillRect/>
          </a:stretch>
        </p:blipFill>
        <p:spPr>
          <a:xfrm>
            <a:off x="1060823" y="1656168"/>
            <a:ext cx="8947610" cy="42610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pPr algn="l"/>
            <a:r>
              <a:rPr lang="en-US" altLang="zh-CN">
                <a:sym typeface="+mn-ea"/>
              </a:rPr>
              <a:t>experiment</a:t>
            </a:r>
            <a:endParaRPr lang="zh-CN" altLang="en-US" dirty="0"/>
          </a:p>
        </p:txBody>
      </p:sp>
      <p:sp>
        <p:nvSpPr>
          <p:cNvPr id="2" name="文本框 1"/>
          <p:cNvSpPr txBox="1"/>
          <p:nvPr/>
        </p:nvSpPr>
        <p:spPr>
          <a:xfrm>
            <a:off x="463923" y="940763"/>
            <a:ext cx="9029700" cy="5909310"/>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 </a:t>
            </a:r>
            <a:r>
              <a:rPr lang="zh-CN" altLang="en-US" dirty="0"/>
              <a:t>点云压缩结果</a:t>
            </a:r>
            <a:endParaRPr lang="en-US" altLang="zh-CN" dirty="0"/>
          </a:p>
          <a:p>
            <a:pPr marL="742950" lvl="1" indent="-285750">
              <a:buFont typeface="Wingdings" panose="05000000000000000000" pitchFamily="2" charset="2"/>
              <a:buChar char="n"/>
            </a:pPr>
            <a:r>
              <a:rPr lang="zh-CN" altLang="en-US" dirty="0"/>
              <a:t>为了证实我们的方法的有效性，我们在不同精度的点云上测试了压缩效果</a:t>
            </a: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r>
              <a:rPr lang="zh-CN" altLang="en-US" dirty="0"/>
              <a:t>可以看出无论是何种精度的点云数据，我们的方法都超过了以往的方法</a:t>
            </a:r>
            <a:endParaRPr lang="en-US" altLang="zh-CN" dirty="0"/>
          </a:p>
          <a:p>
            <a:pPr lvl="1"/>
            <a:r>
              <a:rPr lang="en-US" altLang="zh-CN" dirty="0"/>
              <a:t> </a:t>
            </a:r>
            <a:endParaRPr lang="en-US" altLang="zh-CN" dirty="0"/>
          </a:p>
          <a:p>
            <a:pPr lvl="1"/>
            <a:endParaRPr lang="en-US" altLang="zh-CN" dirty="0"/>
          </a:p>
          <a:p>
            <a:pPr lvl="1"/>
            <a:endParaRPr lang="en-US" altLang="zh-CN" dirty="0"/>
          </a:p>
          <a:p>
            <a:pPr marL="742950" lvl="1" indent="-285750">
              <a:buFont typeface="Wingdings" panose="05000000000000000000" pitchFamily="2" charset="2"/>
              <a:buChar char="n"/>
            </a:pPr>
            <a:endParaRPr lang="zh-CN" altLang="en-US" dirty="0"/>
          </a:p>
        </p:txBody>
      </p:sp>
      <p:pic>
        <p:nvPicPr>
          <p:cNvPr id="3" name="图片 2"/>
          <p:cNvPicPr>
            <a:picLocks noChangeAspect="1"/>
          </p:cNvPicPr>
          <p:nvPr/>
        </p:nvPicPr>
        <p:blipFill>
          <a:blip r:embed="rId1"/>
          <a:stretch>
            <a:fillRect/>
          </a:stretch>
        </p:blipFill>
        <p:spPr>
          <a:xfrm>
            <a:off x="1174080" y="2001643"/>
            <a:ext cx="4350326" cy="3246458"/>
          </a:xfrm>
          <a:prstGeom prst="rect">
            <a:avLst/>
          </a:prstGeom>
        </p:spPr>
      </p:pic>
      <p:pic>
        <p:nvPicPr>
          <p:cNvPr id="5" name="图片 4"/>
          <p:cNvPicPr>
            <a:picLocks noChangeAspect="1"/>
          </p:cNvPicPr>
          <p:nvPr/>
        </p:nvPicPr>
        <p:blipFill>
          <a:blip r:embed="rId2"/>
          <a:stretch>
            <a:fillRect/>
          </a:stretch>
        </p:blipFill>
        <p:spPr>
          <a:xfrm>
            <a:off x="5738536" y="1985180"/>
            <a:ext cx="4395849" cy="3279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pPr algn="l"/>
            <a:r>
              <a:rPr lang="en-US" altLang="zh-CN">
                <a:sym typeface="+mn-ea"/>
              </a:rPr>
              <a:t>experiment</a:t>
            </a:r>
            <a:endParaRPr lang="zh-CN" altLang="en-US" dirty="0"/>
          </a:p>
        </p:txBody>
      </p:sp>
      <p:sp>
        <p:nvSpPr>
          <p:cNvPr id="2" name="文本框 1"/>
          <p:cNvSpPr txBox="1"/>
          <p:nvPr/>
        </p:nvSpPr>
        <p:spPr>
          <a:xfrm>
            <a:off x="1129468" y="940763"/>
            <a:ext cx="7511034" cy="5909310"/>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 </a:t>
            </a:r>
            <a:r>
              <a:rPr lang="zh-CN" altLang="en-US" dirty="0"/>
              <a:t>消融实验</a:t>
            </a:r>
            <a:endParaRPr lang="en-US" altLang="zh-CN" dirty="0"/>
          </a:p>
          <a:p>
            <a:pPr marL="742950" lvl="1" indent="-285750">
              <a:buFont typeface="Wingdings" panose="05000000000000000000" pitchFamily="2" charset="2"/>
              <a:buChar char="n"/>
            </a:pPr>
            <a:r>
              <a:rPr lang="zh-CN" altLang="en-US" dirty="0"/>
              <a:t>在我们的模型中，点云和体素作为输入，提供物体的表面信息</a:t>
            </a:r>
            <a:endParaRPr lang="en-US" altLang="zh-CN" dirty="0"/>
          </a:p>
          <a:p>
            <a:pPr marL="742950" lvl="1" indent="-285750">
              <a:buFont typeface="Wingdings" panose="05000000000000000000" pitchFamily="2" charset="2"/>
              <a:buChar char="n"/>
            </a:pPr>
            <a:r>
              <a:rPr lang="zh-CN" altLang="en-US" dirty="0"/>
              <a:t>为了验证上述两种监督信息的有效性，我们分别做了只包含点云和只包含体素作为输入的对比实验</a:t>
            </a: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lvl="1"/>
            <a:endParaRPr lang="en-US" altLang="zh-CN" dirty="0"/>
          </a:p>
          <a:p>
            <a:pPr marL="742950" lvl="1" indent="-285750">
              <a:buFont typeface="Wingdings" panose="05000000000000000000" pitchFamily="2" charset="2"/>
              <a:buChar char="n"/>
            </a:pPr>
            <a:r>
              <a:rPr lang="zh-CN" altLang="en-US" dirty="0"/>
              <a:t>可以看出点云信息作为输入，提供了绝大部分的信息，也证明我们将点云信息作为监督信息是有效的</a:t>
            </a:r>
            <a:endParaRPr lang="en-US" altLang="zh-CN" dirty="0"/>
          </a:p>
          <a:p>
            <a:pPr lvl="1"/>
            <a:r>
              <a:rPr lang="en-US" altLang="zh-CN" dirty="0"/>
              <a:t> </a:t>
            </a:r>
            <a:endParaRPr lang="en-US" altLang="zh-CN" dirty="0"/>
          </a:p>
          <a:p>
            <a:pPr marL="742950" lvl="1" indent="-285750">
              <a:buFont typeface="Wingdings" panose="05000000000000000000" pitchFamily="2" charset="2"/>
              <a:buChar char="n"/>
            </a:pPr>
            <a:endParaRPr lang="zh-CN" altLang="en-US" dirty="0"/>
          </a:p>
        </p:txBody>
      </p:sp>
      <p:pic>
        <p:nvPicPr>
          <p:cNvPr id="6" name="图片 5"/>
          <p:cNvPicPr>
            <a:picLocks noChangeAspect="1"/>
          </p:cNvPicPr>
          <p:nvPr/>
        </p:nvPicPr>
        <p:blipFill>
          <a:blip r:embed="rId1"/>
          <a:stretch>
            <a:fillRect/>
          </a:stretch>
        </p:blipFill>
        <p:spPr>
          <a:xfrm>
            <a:off x="3089060" y="2179408"/>
            <a:ext cx="4350326" cy="32464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3855" y="265706"/>
            <a:ext cx="6155531" cy="675057"/>
          </a:xfrm>
        </p:spPr>
        <p:txBody>
          <a:bodyPr/>
          <a:lstStyle/>
          <a:p>
            <a:r>
              <a:rPr lang="en-US" altLang="zh-CN" dirty="0"/>
              <a:t>experiment</a:t>
            </a:r>
            <a:endParaRPr lang="en-US" altLang="zh-CN" dirty="0"/>
          </a:p>
        </p:txBody>
      </p:sp>
      <p:sp>
        <p:nvSpPr>
          <p:cNvPr id="2" name="文本框 1"/>
          <p:cNvSpPr txBox="1"/>
          <p:nvPr/>
        </p:nvSpPr>
        <p:spPr>
          <a:xfrm>
            <a:off x="1129468" y="940763"/>
            <a:ext cx="7511034" cy="5632311"/>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 </a:t>
            </a:r>
            <a:r>
              <a:rPr lang="zh-CN" altLang="en-US" dirty="0"/>
              <a:t>消融实验</a:t>
            </a:r>
            <a:endParaRPr lang="en-US" altLang="zh-CN" dirty="0"/>
          </a:p>
          <a:p>
            <a:pPr marL="742950" lvl="1" indent="-285750">
              <a:buFont typeface="Wingdings" panose="05000000000000000000" pitchFamily="2" charset="2"/>
              <a:buChar char="n"/>
            </a:pPr>
            <a:r>
              <a:rPr lang="zh-CN" altLang="en-US" dirty="0"/>
              <a:t>我们的方法相对于之前的基于体素的方法的优势在于，体素信息会受到分辨率的限制，所能提取的上下文体素被限制在一个很小的邻域内，而我们使用点云则不存在这方面的顾虑</a:t>
            </a: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r>
              <a:rPr lang="zh-CN" altLang="en-US" dirty="0"/>
              <a:t>为此我们做了使用不同邻域大小的点云作为输入的压缩效果，从实验结果可以看出，大邻域点云的压缩效果更好</a:t>
            </a: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marL="742950" lvl="1" indent="-285750">
              <a:buFont typeface="Wingdings" panose="05000000000000000000" pitchFamily="2" charset="2"/>
              <a:buChar char="n"/>
            </a:pPr>
            <a:endParaRPr lang="en-US" altLang="zh-CN" dirty="0"/>
          </a:p>
          <a:p>
            <a:pPr lvl="1"/>
            <a:r>
              <a:rPr lang="en-US" altLang="zh-CN" dirty="0"/>
              <a:t> </a:t>
            </a:r>
            <a:endParaRPr lang="en-US" altLang="zh-CN" dirty="0"/>
          </a:p>
          <a:p>
            <a:pPr marL="742950" lvl="1" indent="-285750">
              <a:buFont typeface="Wingdings" panose="05000000000000000000" pitchFamily="2" charset="2"/>
              <a:buChar char="n"/>
            </a:pPr>
            <a:endParaRPr lang="zh-CN" altLang="en-US" dirty="0"/>
          </a:p>
        </p:txBody>
      </p:sp>
      <p:pic>
        <p:nvPicPr>
          <p:cNvPr id="3" name="图片 2"/>
          <p:cNvPicPr>
            <a:picLocks noChangeAspect="1"/>
          </p:cNvPicPr>
          <p:nvPr/>
        </p:nvPicPr>
        <p:blipFill>
          <a:blip r:embed="rId1"/>
          <a:stretch>
            <a:fillRect/>
          </a:stretch>
        </p:blipFill>
        <p:spPr>
          <a:xfrm>
            <a:off x="1421126" y="3031425"/>
            <a:ext cx="4018975" cy="3081098"/>
          </a:xfrm>
          <a:prstGeom prst="rect">
            <a:avLst/>
          </a:prstGeom>
        </p:spPr>
      </p:pic>
      <p:pic>
        <p:nvPicPr>
          <p:cNvPr id="7" name="图片 6"/>
          <p:cNvPicPr>
            <a:picLocks noChangeAspect="1"/>
          </p:cNvPicPr>
          <p:nvPr/>
        </p:nvPicPr>
        <p:blipFill>
          <a:blip r:embed="rId2"/>
          <a:stretch>
            <a:fillRect/>
          </a:stretch>
        </p:blipFill>
        <p:spPr>
          <a:xfrm>
            <a:off x="6096000" y="3080554"/>
            <a:ext cx="3915398" cy="2982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1390329" y="770693"/>
            <a:ext cx="9398643" cy="3174172"/>
          </a:xfrm>
          <a:prstGeom prst="roundRect">
            <a:avLst>
              <a:gd name="adj" fmla="val 3205"/>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9" name="矩形: 圆角 18"/>
          <p:cNvSpPr/>
          <p:nvPr/>
        </p:nvSpPr>
        <p:spPr>
          <a:xfrm>
            <a:off x="950491" y="885691"/>
            <a:ext cx="10278319" cy="3174172"/>
          </a:xfrm>
          <a:prstGeom prst="roundRect">
            <a:avLst>
              <a:gd name="adj" fmla="val 3205"/>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0" name="图片占位符 14"/>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t="29" b="29"/>
          <a:stretch>
            <a:fillRect/>
          </a:stretch>
        </p:blipFill>
        <p:spPr>
          <a:xfrm>
            <a:off x="674713" y="1108307"/>
            <a:ext cx="10858500" cy="3353186"/>
          </a:xfrm>
        </p:spPr>
      </p:pic>
      <p:sp>
        <p:nvSpPr>
          <p:cNvPr id="21" name="标题 15"/>
          <p:cNvSpPr>
            <a:spLocks noGrp="1"/>
          </p:cNvSpPr>
          <p:nvPr>
            <p:ph type="ctrTitle"/>
          </p:nvPr>
        </p:nvSpPr>
        <p:spPr>
          <a:xfrm>
            <a:off x="4300635" y="4776806"/>
            <a:ext cx="3590727" cy="553998"/>
          </a:xfrm>
        </p:spPr>
        <p:txBody>
          <a:bodyPr/>
          <a:lstStyle/>
          <a:p>
            <a:r>
              <a:rPr lang="zh-CN" altLang="en-US" dirty="0"/>
              <a:t>感谢各位的倾听</a:t>
            </a:r>
            <a:endParaRPr lang="zh-CN" altLang="en-US" dirty="0"/>
          </a:p>
        </p:txBody>
      </p:sp>
      <p:sp>
        <p:nvSpPr>
          <p:cNvPr id="22" name="副标题 16"/>
          <p:cNvSpPr>
            <a:spLocks noGrp="1"/>
          </p:cNvSpPr>
          <p:nvPr>
            <p:ph type="subTitle" idx="1"/>
          </p:nvPr>
        </p:nvSpPr>
        <p:spPr>
          <a:xfrm>
            <a:off x="4595589" y="5353954"/>
            <a:ext cx="3000821" cy="249299"/>
          </a:xfrm>
        </p:spPr>
        <p:txBody>
          <a:bodyPr/>
          <a:lstStyle/>
          <a:p>
            <a:r>
              <a:rPr lang="en-US" altLang="zh-CN" dirty="0"/>
              <a:t>Thank You For Your Listening</a:t>
            </a:r>
            <a:endParaRPr lang="zh-CN" altLang="en-US" dirty="0"/>
          </a:p>
        </p:txBody>
      </p:sp>
      <p:sp>
        <p:nvSpPr>
          <p:cNvPr id="23" name="矩形: 圆角 22"/>
          <p:cNvSpPr/>
          <p:nvPr/>
        </p:nvSpPr>
        <p:spPr>
          <a:xfrm>
            <a:off x="689025" y="1108307"/>
            <a:ext cx="10844188" cy="3437022"/>
          </a:xfrm>
          <a:prstGeom prst="roundRect">
            <a:avLst>
              <a:gd name="adj" fmla="val 1842"/>
            </a:avLst>
          </a:prstGeom>
          <a:solidFill>
            <a:srgbClr val="F040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0000"/>
              </a:solidFill>
              <a:cs typeface="+mn-ea"/>
              <a:sym typeface="+mn-lt"/>
            </a:endParaRPr>
          </a:p>
        </p:txBody>
      </p:sp>
      <p:sp>
        <p:nvSpPr>
          <p:cNvPr id="28" name="文本框 27"/>
          <p:cNvSpPr txBox="1"/>
          <p:nvPr/>
        </p:nvSpPr>
        <p:spPr>
          <a:xfrm>
            <a:off x="3293533" y="1686585"/>
            <a:ext cx="8898467" cy="1938992"/>
          </a:xfrm>
          <a:prstGeom prst="rect">
            <a:avLst/>
          </a:prstGeom>
          <a:noFill/>
        </p:spPr>
        <p:txBody>
          <a:bodyPr wrap="square" rtlCol="0">
            <a:spAutoFit/>
          </a:bodyPr>
          <a:lstStyle/>
          <a:p>
            <a:r>
              <a:rPr lang="zh-CN" altLang="en-US" sz="6000" dirty="0">
                <a:solidFill>
                  <a:schemeClr val="bg1">
                    <a:lumMod val="95000"/>
                  </a:schemeClr>
                </a:solidFill>
                <a:latin typeface="MT Extra" panose="05050102010205020202" pitchFamily="18" charset="2"/>
                <a:ea typeface="华文行楷" panose="02010800040101010101" pitchFamily="2" charset="-122"/>
              </a:rPr>
              <a:t>规格严格 </a:t>
            </a:r>
            <a:endParaRPr lang="en-US" altLang="zh-CN" sz="6000" dirty="0">
              <a:solidFill>
                <a:schemeClr val="bg1">
                  <a:lumMod val="95000"/>
                </a:schemeClr>
              </a:solidFill>
              <a:latin typeface="MT Extra" panose="05050102010205020202" pitchFamily="18" charset="2"/>
              <a:ea typeface="华文行楷" panose="02010800040101010101" pitchFamily="2" charset="-122"/>
            </a:endParaRPr>
          </a:p>
          <a:p>
            <a:r>
              <a:rPr lang="en-US" altLang="zh-CN" sz="6000" dirty="0">
                <a:solidFill>
                  <a:schemeClr val="bg1">
                    <a:lumMod val="95000"/>
                  </a:schemeClr>
                </a:solidFill>
                <a:latin typeface="MT Extra" panose="05050102010205020202" pitchFamily="18" charset="2"/>
                <a:ea typeface="华文行楷" panose="02010800040101010101" pitchFamily="2" charset="-122"/>
              </a:rPr>
              <a:t>         </a:t>
            </a:r>
            <a:r>
              <a:rPr lang="zh-CN" altLang="en-US" sz="6000" dirty="0">
                <a:solidFill>
                  <a:schemeClr val="bg1">
                    <a:lumMod val="95000"/>
                  </a:schemeClr>
                </a:solidFill>
                <a:latin typeface="MT Extra" panose="05050102010205020202" pitchFamily="18" charset="2"/>
                <a:ea typeface="华文行楷" panose="02010800040101010101" pitchFamily="2" charset="-122"/>
              </a:rPr>
              <a:t>功夫到家</a:t>
            </a:r>
            <a:endParaRPr lang="zh-CN" altLang="en-US" sz="6000" dirty="0">
              <a:solidFill>
                <a:schemeClr val="bg1">
                  <a:lumMod val="95000"/>
                </a:schemeClr>
              </a:solidFill>
              <a:latin typeface="MT Extra" panose="05050102010205020202" pitchFamily="18" charset="2"/>
              <a:ea typeface="华文行楷" panose="020108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28931" y="959168"/>
            <a:ext cx="5667069" cy="493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点云数据</a:t>
            </a:r>
            <a:endParaRPr lang="en-US" altLang="zh-CN" sz="2800" dirty="0">
              <a:latin typeface="+mj-ea"/>
              <a:ea typeface="+mj-ea"/>
            </a:endParaRPr>
          </a:p>
          <a:p>
            <a:pPr marL="914400" lvl="1" indent="-457200" algn="l"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t>云是 </a:t>
            </a:r>
            <a:r>
              <a:rPr lang="en-US" altLang="zh-CN" dirty="0"/>
              <a:t>3D </a:t>
            </a:r>
            <a:r>
              <a:rPr lang="zh-CN" altLang="en-US" dirty="0"/>
              <a:t>表示的基本数据结构。 已应用于虚拟现实、智慧城市、机器人、自动驾驶等多个领域</a:t>
            </a:r>
            <a:endParaRPr lang="en-US" altLang="zh-CN" sz="2800" dirty="0">
              <a:latin typeface="+mj-ea"/>
              <a:ea typeface="+mj-ea"/>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为什么要压缩点云</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en-US" altLang="zh-CN" sz="2000" dirty="0"/>
              <a:t> 	</a:t>
            </a:r>
            <a:r>
              <a:rPr lang="zh-CN" altLang="en-US" sz="2000" dirty="0"/>
              <a:t>点云的数据量很大，通常为了达到视觉上</a:t>
            </a:r>
            <a:r>
              <a:rPr lang="en-US" altLang="zh-CN" sz="2000" dirty="0"/>
              <a:t>	</a:t>
            </a:r>
            <a:r>
              <a:rPr lang="zh-CN" altLang="en-US" sz="2000" dirty="0"/>
              <a:t>的良好效果，所需要的点需要百万级</a:t>
            </a:r>
            <a:endParaRPr lang="en-US" altLang="zh-CN" sz="2000" dirty="0"/>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en-US" altLang="zh-CN" sz="2000" dirty="0"/>
              <a:t>  </a:t>
            </a:r>
            <a:r>
              <a:rPr lang="zh-CN" altLang="en-US" sz="2000" dirty="0"/>
              <a:t>因此实现高效的点云压缩很有必要</a:t>
            </a:r>
            <a:endParaRPr lang="en-US" altLang="zh-CN" sz="2000" dirty="0"/>
          </a:p>
          <a:p>
            <a:pPr lvl="1" eaLnBrk="0" fontAlgn="base" hangingPunct="0">
              <a:lnSpc>
                <a:spcPct val="150000"/>
              </a:lnSpc>
              <a:spcBef>
                <a:spcPct val="0"/>
              </a:spcBef>
              <a:spcAft>
                <a:spcPct val="0"/>
              </a:spcAft>
              <a:buClr>
                <a:srgbClr val="C7000B"/>
              </a:buClr>
            </a:pPr>
            <a:endParaRPr lang="zh-CN" altLang="zh-CN" sz="2000" dirty="0"/>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r>
              <a:rPr lang="en-US" altLang="zh-CN" dirty="0"/>
              <a:t>background</a:t>
            </a:r>
            <a:endParaRPr lang="en-US" altLang="zh-CN" dirty="0"/>
          </a:p>
        </p:txBody>
      </p:sp>
      <p:pic>
        <p:nvPicPr>
          <p:cNvPr id="1026" name="Picture 2" descr="点云数据 的图像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84655" y="995082"/>
            <a:ext cx="4625174" cy="260446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2"/>
          <a:stretch>
            <a:fillRect/>
          </a:stretch>
        </p:blipFill>
        <p:spPr>
          <a:xfrm>
            <a:off x="8095304" y="3653868"/>
            <a:ext cx="1243679" cy="3105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28931" y="1283246"/>
            <a:ext cx="6518134"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点云压缩从压缩对象上可分为：</a:t>
            </a:r>
            <a:endParaRPr lang="en-US" altLang="zh-CN" sz="28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属性压缩，压缩对象为每个点的</a:t>
            </a:r>
            <a:r>
              <a:rPr lang="en-US" altLang="zh-CN" sz="2000" dirty="0" err="1">
                <a:latin typeface="+mj-ea"/>
                <a:ea typeface="+mj-ea"/>
              </a:rPr>
              <a:t>rgb</a:t>
            </a:r>
            <a:r>
              <a:rPr lang="zh-CN" altLang="en-US" sz="2000" dirty="0">
                <a:latin typeface="+mj-ea"/>
                <a:ea typeface="+mj-ea"/>
              </a:rPr>
              <a:t>值</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几何信息压缩，压缩对象为每个点的空间坐标</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我们的工作对点云几何信息压缩</a:t>
            </a:r>
            <a:endParaRPr lang="en-US" altLang="zh-CN" sz="2000" dirty="0">
              <a:latin typeface="+mj-ea"/>
              <a:ea typeface="+mj-ea"/>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从压缩方法上大致可分为</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传统的压缩方法</a:t>
            </a:r>
            <a:endParaRPr lang="en-US" altLang="zh-CN" sz="2000" dirty="0"/>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基于深度学习的压缩方法</a:t>
            </a:r>
            <a:endParaRPr lang="en-US" altLang="zh-CN" sz="2000" dirty="0"/>
          </a:p>
          <a:p>
            <a:pPr lvl="1" eaLnBrk="0" fontAlgn="base" hangingPunct="0">
              <a:lnSpc>
                <a:spcPct val="150000"/>
              </a:lnSpc>
              <a:spcBef>
                <a:spcPct val="0"/>
              </a:spcBef>
              <a:spcAft>
                <a:spcPct val="0"/>
              </a:spcAft>
              <a:buClr>
                <a:srgbClr val="C7000B"/>
              </a:buClr>
            </a:pPr>
            <a:endParaRPr lang="zh-CN" altLang="zh-CN" sz="2000" dirty="0"/>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pPr algn="l"/>
            <a:r>
              <a:rPr lang="en-US" altLang="zh-CN">
                <a:sym typeface="+mn-ea"/>
              </a:rPr>
              <a:t>related work</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31287" y="941327"/>
            <a:ext cx="628787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传统点云压缩方法</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en-US" altLang="zh-CN" sz="2000" dirty="0">
                <a:latin typeface="+mj-ea"/>
                <a:ea typeface="+mj-ea"/>
              </a:rPr>
              <a:t>g-</a:t>
            </a:r>
            <a:r>
              <a:rPr lang="en-US" altLang="zh-CN" sz="2000" dirty="0" err="1">
                <a:latin typeface="+mj-ea"/>
                <a:ea typeface="+mj-ea"/>
              </a:rPr>
              <a:t>pcc</a:t>
            </a:r>
            <a:r>
              <a:rPr lang="en-US" altLang="zh-CN" sz="2000" dirty="0">
                <a:latin typeface="+mj-ea"/>
                <a:ea typeface="+mj-ea"/>
              </a:rPr>
              <a:t> </a:t>
            </a:r>
            <a:r>
              <a:rPr lang="zh-CN" altLang="en-US" sz="2000" dirty="0">
                <a:latin typeface="+mj-ea"/>
                <a:ea typeface="+mj-ea"/>
              </a:rPr>
              <a:t>是由</a:t>
            </a:r>
            <a:r>
              <a:rPr lang="en-US" altLang="zh-CN" sz="2000" dirty="0">
                <a:latin typeface="+mj-ea"/>
                <a:ea typeface="+mj-ea"/>
              </a:rPr>
              <a:t>mpeg</a:t>
            </a:r>
            <a:r>
              <a:rPr lang="zh-CN" altLang="en-US" sz="2000" dirty="0">
                <a:latin typeface="+mj-ea"/>
                <a:ea typeface="+mj-ea"/>
              </a:rPr>
              <a:t>提出的点云几何信息的压缩方法</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其基本流程如右图所示</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可以看出传统方法压缩点云需要设计复杂的模块对点云进行处理，提取特征进行预测</a:t>
            </a:r>
            <a:endParaRPr lang="en-US" altLang="zh-CN" sz="2000" dirty="0">
              <a:latin typeface="+mj-ea"/>
              <a:ea typeface="+mj-ea"/>
            </a:endParaRPr>
          </a:p>
          <a:p>
            <a:pPr marL="914400" lvl="1" indent="-4572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mj-ea"/>
                <a:ea typeface="+mj-ea"/>
              </a:rPr>
              <a:t>其压缩流程在一定程度上参考了传统的图像压缩方法，但不同的是点云是无序的，因此在点云压缩中常用八叉树实现对点云空间的管理，把无序变为有序</a:t>
            </a:r>
            <a:endParaRPr lang="zh-CN" altLang="zh-CN" sz="2000" dirty="0"/>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r>
              <a:rPr lang="en-US" altLang="zh-CN" dirty="0"/>
              <a:t>related work</a:t>
            </a:r>
            <a:endParaRPr lang="en-US" altLang="zh-CN" dirty="0"/>
          </a:p>
        </p:txBody>
      </p:sp>
      <p:pic>
        <p:nvPicPr>
          <p:cNvPr id="3" name="图片 2"/>
          <p:cNvPicPr>
            <a:picLocks noChangeAspect="1"/>
          </p:cNvPicPr>
          <p:nvPr/>
        </p:nvPicPr>
        <p:blipFill>
          <a:blip r:embed="rId1"/>
          <a:stretch>
            <a:fillRect/>
          </a:stretch>
        </p:blipFill>
        <p:spPr>
          <a:xfrm>
            <a:off x="7304093" y="1564619"/>
            <a:ext cx="3714941" cy="43182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60422" y="635956"/>
            <a:ext cx="6287875" cy="558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000" dirty="0">
                <a:latin typeface="+mj-ea"/>
                <a:ea typeface="+mj-ea"/>
              </a:rPr>
              <a:t>基于深度学习的点云压缩</a:t>
            </a:r>
            <a:endParaRPr lang="en-US" altLang="zh-CN" sz="2000"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基于体素</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en-US" altLang="zh-CN" dirty="0">
                <a:latin typeface="+mj-ea"/>
                <a:ea typeface="+mj-ea"/>
              </a:rPr>
              <a:t>voxeldnn</a:t>
            </a:r>
            <a:endParaRPr lang="en-US" altLang="zh-CN" dirty="0">
              <a:latin typeface="+mj-ea"/>
              <a:ea typeface="+mj-ea"/>
            </a:endParaRPr>
          </a:p>
          <a:p>
            <a:pPr marL="1200150" lvl="2"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压缩对象为稠密点云</a:t>
            </a:r>
            <a:endParaRPr lang="en-US" altLang="zh-CN" dirty="0">
              <a:latin typeface="+mj-ea"/>
              <a:ea typeface="+mj-ea"/>
            </a:endParaRPr>
          </a:p>
          <a:p>
            <a:pPr marL="1200150" lvl="2"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通过待预测体素周围体素的占用情况对其进行预测</a:t>
            </a:r>
            <a:endParaRPr lang="zh-CN" altLang="en-US" dirty="0">
              <a:latin typeface="+mj-ea"/>
              <a:ea typeface="+mj-ea"/>
            </a:endParaRPr>
          </a:p>
          <a:p>
            <a:pPr marL="1200150" lvl="2" indent="-285750" eaLnBrk="0" fontAlgn="base" hangingPunct="0">
              <a:lnSpc>
                <a:spcPct val="150000"/>
              </a:lnSpc>
              <a:spcBef>
                <a:spcPct val="0"/>
              </a:spcBef>
              <a:spcAft>
                <a:spcPct val="0"/>
              </a:spcAft>
              <a:buClr>
                <a:srgbClr val="C7000B"/>
              </a:buClr>
              <a:buFont typeface="Wingdings" panose="05000000000000000000" pitchFamily="2" charset="2"/>
              <a:buChar char="n"/>
            </a:pPr>
            <a:endParaRPr lang="zh-CN" altLang="en-US" dirty="0">
              <a:latin typeface="+mj-ea"/>
              <a:ea typeface="+mj-ea"/>
            </a:endParaRPr>
          </a:p>
          <a:p>
            <a:pPr lvl="2" indent="0" eaLnBrk="0" fontAlgn="base" hangingPunct="0">
              <a:lnSpc>
                <a:spcPct val="150000"/>
              </a:lnSpc>
              <a:spcBef>
                <a:spcPct val="0"/>
              </a:spcBef>
              <a:spcAft>
                <a:spcPct val="0"/>
              </a:spcAft>
              <a:buClr>
                <a:srgbClr val="C7000B"/>
              </a:buClr>
              <a:buFont typeface="Wingdings" panose="05000000000000000000" pitchFamily="2" charset="2"/>
              <a:buNone/>
            </a:pP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基于八叉树</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en-US" altLang="zh-CN" dirty="0">
                <a:latin typeface="+mj-ea"/>
                <a:ea typeface="+mj-ea"/>
              </a:rPr>
              <a:t>Octsqueeze</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压缩对象为雷达点云，在空间上相对比较稀疏</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使用八叉树中的祖先节点的信息对当前待编码节点的占用情况进行预测</a:t>
            </a:r>
            <a:endParaRPr lang="en-US" altLang="zh-CN" dirty="0">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pPr algn="l"/>
            <a:r>
              <a:rPr lang="en-US" altLang="zh-CN">
                <a:sym typeface="+mn-ea"/>
              </a:rPr>
              <a:t>related work</a:t>
            </a:r>
            <a:endParaRPr lang="zh-CN" altLang="en-US" dirty="0"/>
          </a:p>
        </p:txBody>
      </p:sp>
      <p:pic>
        <p:nvPicPr>
          <p:cNvPr id="5" name="图片 4"/>
          <p:cNvPicPr>
            <a:picLocks noChangeAspect="1"/>
          </p:cNvPicPr>
          <p:nvPr/>
        </p:nvPicPr>
        <p:blipFill>
          <a:blip r:embed="rId1"/>
          <a:stretch>
            <a:fillRect/>
          </a:stretch>
        </p:blipFill>
        <p:spPr>
          <a:xfrm>
            <a:off x="6844030" y="853440"/>
            <a:ext cx="4843145" cy="2395855"/>
          </a:xfrm>
          <a:prstGeom prst="rect">
            <a:avLst/>
          </a:prstGeom>
        </p:spPr>
      </p:pic>
      <p:pic>
        <p:nvPicPr>
          <p:cNvPr id="7" name="图片 6"/>
          <p:cNvPicPr>
            <a:picLocks noChangeAspect="1"/>
          </p:cNvPicPr>
          <p:nvPr/>
        </p:nvPicPr>
        <p:blipFill>
          <a:blip r:embed="rId2"/>
          <a:stretch>
            <a:fillRect/>
          </a:stretch>
        </p:blipFill>
        <p:spPr>
          <a:xfrm>
            <a:off x="6911492" y="3910633"/>
            <a:ext cx="5034943" cy="2439352"/>
          </a:xfrm>
          <a:prstGeom prst="rect">
            <a:avLst/>
          </a:prstGeom>
        </p:spPr>
      </p:pic>
      <p:sp>
        <p:nvSpPr>
          <p:cNvPr id="8" name="文本框 7"/>
          <p:cNvSpPr txBox="1"/>
          <p:nvPr/>
        </p:nvSpPr>
        <p:spPr>
          <a:xfrm>
            <a:off x="8851638" y="3474496"/>
            <a:ext cx="1317811" cy="369332"/>
          </a:xfrm>
          <a:prstGeom prst="rect">
            <a:avLst/>
          </a:prstGeom>
          <a:noFill/>
        </p:spPr>
        <p:txBody>
          <a:bodyPr wrap="square" rtlCol="0">
            <a:spAutoFit/>
          </a:bodyPr>
          <a:lstStyle/>
          <a:p>
            <a:r>
              <a:rPr lang="en-US" altLang="zh-CN" dirty="0"/>
              <a:t>voxeldnn</a:t>
            </a:r>
            <a:endParaRPr lang="zh-CN" altLang="en-US" dirty="0"/>
          </a:p>
        </p:txBody>
      </p:sp>
      <p:sp>
        <p:nvSpPr>
          <p:cNvPr id="9" name="文本框 8"/>
          <p:cNvSpPr txBox="1"/>
          <p:nvPr/>
        </p:nvSpPr>
        <p:spPr>
          <a:xfrm>
            <a:off x="8979379" y="6382619"/>
            <a:ext cx="1435554" cy="369332"/>
          </a:xfrm>
          <a:prstGeom prst="rect">
            <a:avLst/>
          </a:prstGeom>
          <a:noFill/>
        </p:spPr>
        <p:txBody>
          <a:bodyPr wrap="square" rtlCol="0">
            <a:spAutoFit/>
          </a:bodyPr>
          <a:lstStyle/>
          <a:p>
            <a:r>
              <a:rPr lang="en-US" altLang="zh-CN" dirty="0"/>
              <a:t>octsqueeze</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73017" y="1050458"/>
            <a:ext cx="6000889"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000" dirty="0">
                <a:latin typeface="+mj-ea"/>
                <a:ea typeface="+mj-ea"/>
              </a:rPr>
              <a:t>隐式神经表面重建</a:t>
            </a:r>
            <a:endParaRPr lang="en-US" altLang="zh-CN" sz="2000"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对于三维点云来说，隐式神经表示是指通过神经网络拟合物体的表面</a:t>
            </a: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拟合表面的方式可分为以下两种</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预测空间中的点到物体表面距离，称为</a:t>
            </a:r>
            <a:r>
              <a:rPr lang="en-US" altLang="zh-CN" dirty="0" err="1">
                <a:latin typeface="+mj-ea"/>
                <a:ea typeface="+mj-ea"/>
              </a:rPr>
              <a:t>sdf</a:t>
            </a:r>
            <a:r>
              <a:rPr lang="zh-CN" altLang="en-US" dirty="0">
                <a:latin typeface="+mj-ea"/>
                <a:ea typeface="+mj-ea"/>
              </a:rPr>
              <a:t>类方法</a:t>
            </a:r>
            <a:r>
              <a:rPr lang="en-US" altLang="zh-CN" dirty="0">
                <a:latin typeface="+mj-ea"/>
                <a:ea typeface="+mj-ea"/>
              </a:rPr>
              <a:t>,</a:t>
            </a:r>
            <a:r>
              <a:rPr lang="zh-CN" altLang="en-US" dirty="0">
                <a:latin typeface="+mj-ea"/>
                <a:ea typeface="+mj-ea"/>
              </a:rPr>
              <a:t>代表有</a:t>
            </a:r>
            <a:r>
              <a:rPr lang="en-US" altLang="zh-CN" dirty="0" err="1">
                <a:latin typeface="+mj-ea"/>
                <a:ea typeface="+mj-ea"/>
              </a:rPr>
              <a:t>deepsdf</a:t>
            </a:r>
            <a:endParaRPr lang="en-US" altLang="zh-CN" dirty="0">
              <a:latin typeface="+mj-ea"/>
              <a:ea typeface="+mj-ea"/>
            </a:endParaRPr>
          </a:p>
          <a:p>
            <a:pPr marL="1257300" lvl="2"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预测空间中的点的占用情况，占用则在表面上，否则不在，代表有</a:t>
            </a:r>
            <a:r>
              <a:rPr lang="en-US" altLang="zh-CN" dirty="0">
                <a:latin typeface="+mj-ea"/>
                <a:ea typeface="+mj-ea"/>
              </a:rPr>
              <a:t>occupancy network</a:t>
            </a:r>
            <a:endParaRPr lang="en-US" altLang="zh-CN" dirty="0">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pPr algn="l"/>
            <a:r>
              <a:rPr lang="en-US" altLang="zh-CN">
                <a:sym typeface="+mn-ea"/>
              </a:rPr>
              <a:t>related work</a:t>
            </a:r>
            <a:endParaRPr dirty="0"/>
          </a:p>
        </p:txBody>
      </p:sp>
      <p:pic>
        <p:nvPicPr>
          <p:cNvPr id="3" name="图片 2"/>
          <p:cNvPicPr>
            <a:picLocks noChangeAspect="1"/>
          </p:cNvPicPr>
          <p:nvPr/>
        </p:nvPicPr>
        <p:blipFill>
          <a:blip r:embed="rId1"/>
          <a:stretch>
            <a:fillRect/>
          </a:stretch>
        </p:blipFill>
        <p:spPr>
          <a:xfrm>
            <a:off x="7439386" y="1122829"/>
            <a:ext cx="4239921" cy="2682799"/>
          </a:xfrm>
          <a:prstGeom prst="rect">
            <a:avLst/>
          </a:prstGeom>
        </p:spPr>
      </p:pic>
      <p:pic>
        <p:nvPicPr>
          <p:cNvPr id="6" name="图片 5"/>
          <p:cNvPicPr>
            <a:picLocks noChangeAspect="1"/>
          </p:cNvPicPr>
          <p:nvPr/>
        </p:nvPicPr>
        <p:blipFill>
          <a:blip r:embed="rId2"/>
          <a:stretch>
            <a:fillRect/>
          </a:stretch>
        </p:blipFill>
        <p:spPr>
          <a:xfrm>
            <a:off x="7540971" y="4090905"/>
            <a:ext cx="4138336" cy="27670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520933" y="729970"/>
            <a:ext cx="6287875"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000" dirty="0">
                <a:latin typeface="+mj-ea"/>
                <a:ea typeface="+mj-ea"/>
              </a:rPr>
              <a:t>将隐式神经表面重建应用到点云压缩</a:t>
            </a:r>
            <a:endParaRPr lang="en-US" altLang="zh-CN" sz="2000"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前面说到隐式神经表示，可以很好的拟合物体表面，</a:t>
            </a:r>
            <a:r>
              <a:rPr lang="en-US" altLang="zh-CN" dirty="0">
                <a:latin typeface="+mj-ea"/>
                <a:ea typeface="+mj-ea"/>
              </a:rPr>
              <a:t>occupancy network</a:t>
            </a:r>
            <a:r>
              <a:rPr lang="zh-CN" altLang="en-US" dirty="0">
                <a:latin typeface="+mj-ea"/>
                <a:ea typeface="+mj-ea"/>
              </a:rPr>
              <a:t>可以准确地预测空间中点的情况</a:t>
            </a: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通过上面的分析，可以知道点云压缩的本质也是预测空间的占用情况，基于体素的方法是预测体素的占用，基于八叉树是预测八叉树节点的占用情况</a:t>
            </a: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那么将隐式神经表示应用到点云压缩就很自然了，对于</a:t>
            </a:r>
            <a:r>
              <a:rPr lang="en-US" altLang="zh-CN" dirty="0">
                <a:latin typeface="+mj-ea"/>
                <a:ea typeface="+mj-ea"/>
              </a:rPr>
              <a:t>occupancy network</a:t>
            </a:r>
            <a:r>
              <a:rPr lang="zh-CN" altLang="en-US" dirty="0">
                <a:latin typeface="+mj-ea"/>
                <a:ea typeface="+mj-ea"/>
              </a:rPr>
              <a:t>来说，其需要空间中的点云来去拟合物体表面</a:t>
            </a: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我们知道八叉树是分层编码的，将其每一层占用节点拿出来便可形成一个粗糙的点云，如右图所示</a:t>
            </a:r>
            <a:endParaRPr lang="en-US" altLang="zh-CN" dirty="0">
              <a:latin typeface="+mj-ea"/>
              <a:ea typeface="+mj-ea"/>
            </a:endParaRPr>
          </a:p>
          <a:p>
            <a:pPr marL="800100" lvl="1" indent="-34290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mj-ea"/>
                <a:ea typeface="+mj-ea"/>
              </a:rPr>
              <a:t>那么我们可以通过对八叉树当前层的点云进行表面建模来预测下层子节点的预测，从而实现高效的点云压缩</a:t>
            </a:r>
            <a:endParaRPr lang="en-US" altLang="zh-CN" dirty="0">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r>
              <a:rPr lang="en-US" altLang="zh-CN" dirty="0"/>
              <a:t>related work</a:t>
            </a:r>
            <a:endParaRPr lang="en-US" altLang="zh-CN" dirty="0"/>
          </a:p>
        </p:txBody>
      </p:sp>
      <p:pic>
        <p:nvPicPr>
          <p:cNvPr id="3" name="图片 2"/>
          <p:cNvPicPr>
            <a:picLocks noChangeAspect="1"/>
          </p:cNvPicPr>
          <p:nvPr/>
        </p:nvPicPr>
        <p:blipFill>
          <a:blip r:embed="rId1"/>
          <a:stretch>
            <a:fillRect/>
          </a:stretch>
        </p:blipFill>
        <p:spPr>
          <a:xfrm>
            <a:off x="6808808" y="1731037"/>
            <a:ext cx="5157563" cy="33959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557502" y="1627384"/>
            <a:ext cx="6287875" cy="360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dirty="0">
                <a:latin typeface="+mj-ea"/>
                <a:ea typeface="+mj-ea"/>
              </a:rPr>
              <a:t>基于隐式神经表示的点云压缩</a:t>
            </a:r>
            <a:endParaRPr lang="en-US" altLang="zh-CN"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1600" dirty="0">
                <a:latin typeface="+mj-ea"/>
                <a:ea typeface="+mj-ea"/>
              </a:rPr>
              <a:t>我们的方法也是基于八叉树来实现点云压缩的</a:t>
            </a:r>
            <a:endParaRPr lang="en-US" altLang="zh-CN" sz="16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1600" b="0" i="0" dirty="0">
                <a:solidFill>
                  <a:srgbClr val="121212"/>
                </a:solidFill>
                <a:effectLst/>
                <a:latin typeface="-apple-system"/>
              </a:rPr>
              <a:t>八叉树（</a:t>
            </a:r>
            <a:r>
              <a:rPr lang="en-US" altLang="zh-CN" sz="1600" b="0" i="0" dirty="0">
                <a:solidFill>
                  <a:srgbClr val="121212"/>
                </a:solidFill>
                <a:effectLst/>
                <a:latin typeface="-apple-system"/>
              </a:rPr>
              <a:t>Octree</a:t>
            </a:r>
            <a:r>
              <a:rPr lang="zh-CN" altLang="en-US" sz="1600" b="0" i="0" dirty="0">
                <a:solidFill>
                  <a:srgbClr val="121212"/>
                </a:solidFill>
                <a:effectLst/>
                <a:latin typeface="-apple-system"/>
              </a:rPr>
              <a:t>）是一种用于描述三维空间的树状数据结构。八叉树的每个节点表示一个正方体的体积元素，每个节点有八个子节点，</a:t>
            </a:r>
            <a:r>
              <a:rPr lang="zh-CN" altLang="en-US" sz="1600" dirty="0">
                <a:solidFill>
                  <a:srgbClr val="121212"/>
                </a:solidFill>
                <a:latin typeface="-apple-system"/>
              </a:rPr>
              <a:t>每个节点都由一个</a:t>
            </a:r>
            <a:r>
              <a:rPr lang="en-US" altLang="zh-CN" sz="1600" dirty="0">
                <a:solidFill>
                  <a:srgbClr val="121212"/>
                </a:solidFill>
                <a:latin typeface="-apple-system"/>
              </a:rPr>
              <a:t>8bit</a:t>
            </a:r>
            <a:r>
              <a:rPr lang="zh-CN" altLang="en-US" sz="1600" dirty="0">
                <a:solidFill>
                  <a:srgbClr val="121212"/>
                </a:solidFill>
                <a:latin typeface="-apple-system"/>
              </a:rPr>
              <a:t>的占用码，表示其八个子节点的占用状态，对八叉树进行遍历便可以得到一个占用码序列，通过该序列便可以重建整个八叉树，进而重建原始点云</a:t>
            </a:r>
            <a:endParaRPr lang="en-US" altLang="zh-CN" sz="1600" dirty="0">
              <a:solidFill>
                <a:srgbClr val="121212"/>
              </a:solidFill>
              <a:latin typeface="-apple-system"/>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kumimoji="0" lang="zh-CN" altLang="en-US" sz="1600" b="0" i="0" u="none" strike="noStrike" cap="none" normalizeH="0" baseline="0" dirty="0">
                <a:ln>
                  <a:noFill/>
                </a:ln>
                <a:solidFill>
                  <a:srgbClr val="121212"/>
                </a:solidFill>
                <a:effectLst/>
                <a:latin typeface="-apple-system"/>
              </a:rPr>
              <a:t>在对点云进行压缩时，我们的目标就是尽可能地准确地预测占用码，然后通过熵编码对占用码序列进行压缩</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标题 3"/>
          <p:cNvSpPr>
            <a:spLocks noGrp="1"/>
          </p:cNvSpPr>
          <p:nvPr>
            <p:ph type="title"/>
          </p:nvPr>
        </p:nvSpPr>
        <p:spPr>
          <a:xfrm>
            <a:off x="1283855" y="265706"/>
            <a:ext cx="6155531" cy="675057"/>
          </a:xfrm>
        </p:spPr>
        <p:txBody>
          <a:bodyPr/>
          <a:lstStyle/>
          <a:p>
            <a:r>
              <a:rPr lang="en-US" altLang="zh-CN" dirty="0"/>
              <a:t>Our M</a:t>
            </a:r>
            <a:r>
              <a:rPr lang="en-US" altLang="zh-CN" dirty="0"/>
              <a:t>ethod</a:t>
            </a:r>
            <a:endParaRPr lang="en-US" altLang="zh-CN" dirty="0"/>
          </a:p>
        </p:txBody>
      </p:sp>
      <p:pic>
        <p:nvPicPr>
          <p:cNvPr id="62" name="图片 61"/>
          <p:cNvPicPr>
            <a:picLocks noChangeAspect="1"/>
          </p:cNvPicPr>
          <p:nvPr/>
        </p:nvPicPr>
        <p:blipFill>
          <a:blip r:embed="rId1"/>
          <a:stretch>
            <a:fillRect/>
          </a:stretch>
        </p:blipFill>
        <p:spPr>
          <a:xfrm>
            <a:off x="6845377" y="2008780"/>
            <a:ext cx="5099156" cy="28404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Rectangle 3"/>
              <p:cNvSpPr>
                <a:spLocks noChangeArrowheads="1"/>
              </p:cNvSpPr>
              <p:nvPr/>
            </p:nvSpPr>
            <p:spPr bwMode="auto">
              <a:xfrm>
                <a:off x="557502" y="1132731"/>
                <a:ext cx="6287875" cy="459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dirty="0">
                    <a:latin typeface="+mj-ea"/>
                    <a:ea typeface="+mj-ea"/>
                  </a:rPr>
                  <a:t>基于隐式神经表示的点云压缩</a:t>
                </a:r>
                <a:endParaRPr lang="en-US" altLang="zh-CN"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dirty="0">
                    <a:latin typeface="+mj-ea"/>
                    <a:ea typeface="+mj-ea"/>
                  </a:rPr>
                  <a:t>通过遍历八叉树，我们可以得到一个由占用码组成的</a:t>
                </a:r>
                <a:r>
                  <a:rPr lang="en-US" altLang="zh-CN" dirty="0">
                    <a:latin typeface="+mj-ea"/>
                    <a:ea typeface="+mj-ea"/>
                  </a:rPr>
                  <a:t>bit</a:t>
                </a:r>
                <a:r>
                  <a:rPr lang="zh-CN" altLang="en-US" dirty="0">
                    <a:latin typeface="+mj-ea"/>
                    <a:ea typeface="+mj-ea"/>
                  </a:rPr>
                  <a:t>序列</a:t>
                </a:r>
                <a:r>
                  <a:rPr lang="en-US" altLang="zh-CN" dirty="0">
                    <a:latin typeface="+mj-ea"/>
                    <a:ea typeface="+mj-ea"/>
                  </a:rPr>
                  <a:t>:B = {b1, b2, …, bn}</a:t>
                </a:r>
                <a:endParaRPr lang="en-US" altLang="zh-CN"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dirty="0">
                    <a:latin typeface="+mj-ea"/>
                    <a:ea typeface="+mj-ea"/>
                  </a:rPr>
                  <a:t>我们的目标是学习出一个熵模型</a:t>
                </a:r>
                <a:r>
                  <a:rPr lang="en-US" altLang="zh-CN" dirty="0">
                    <a:latin typeface="+mj-ea"/>
                    <a:ea typeface="+mj-ea"/>
                  </a:rPr>
                  <a:t>q(B), </a:t>
                </a:r>
                <a:r>
                  <a:rPr lang="zh-CN" altLang="en-US" dirty="0">
                    <a:latin typeface="+mj-ea"/>
                    <a:ea typeface="+mj-ea"/>
                  </a:rPr>
                  <a:t>使得</a:t>
                </a:r>
                <a:r>
                  <a:rPr lang="en-US" altLang="zh-CN" dirty="0">
                    <a:latin typeface="+mj-ea"/>
                    <a:ea typeface="+mj-ea"/>
                  </a:rPr>
                  <a:t>q(B)</a:t>
                </a:r>
                <a:r>
                  <a:rPr lang="zh-CN" altLang="en-US" dirty="0">
                    <a:latin typeface="+mj-ea"/>
                    <a:ea typeface="+mj-ea"/>
                  </a:rPr>
                  <a:t>与</a:t>
                </a:r>
                <a:r>
                  <a:rPr lang="en-US" altLang="zh-CN" dirty="0">
                    <a:latin typeface="+mj-ea"/>
                    <a:ea typeface="+mj-ea"/>
                  </a:rPr>
                  <a:t>B</a:t>
                </a:r>
                <a:r>
                  <a:rPr lang="zh-CN" altLang="en-US" dirty="0">
                    <a:latin typeface="+mj-ea"/>
                    <a:ea typeface="+mj-ea"/>
                  </a:rPr>
                  <a:t>真实的分布</a:t>
                </a:r>
                <a:r>
                  <a:rPr lang="en-US" altLang="zh-CN" dirty="0">
                    <a:latin typeface="+mj-ea"/>
                    <a:ea typeface="+mj-ea"/>
                  </a:rPr>
                  <a:t>p(B)</a:t>
                </a:r>
                <a:r>
                  <a:rPr lang="zh-CN" altLang="en-US" dirty="0">
                    <a:latin typeface="+mj-ea"/>
                    <a:ea typeface="+mj-ea"/>
                  </a:rPr>
                  <a:t>之间的交叉熵尽可能的小：</a:t>
                </a:r>
                <a:endParaRPr lang="en-US" altLang="zh-CN" dirty="0">
                  <a:latin typeface="+mj-ea"/>
                  <a:ea typeface="+mj-ea"/>
                </a:endParaRPr>
              </a:p>
              <a:p>
                <a:pPr lvl="1" eaLnBrk="0" fontAlgn="base" hangingPunct="0">
                  <a:lnSpc>
                    <a:spcPct val="150000"/>
                  </a:lnSpc>
                  <a:spcBef>
                    <a:spcPct val="0"/>
                  </a:spcBef>
                  <a:spcAft>
                    <a:spcPct val="0"/>
                  </a:spcAft>
                  <a:buClr>
                    <a:srgbClr val="C7000B"/>
                  </a:buCl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𝐻</m:t>
                      </m:r>
                      <m:d>
                        <m:dPr>
                          <m:ctrlPr>
                            <a:rPr lang="en-US" altLang="zh-CN" b="0" i="1" smtClean="0">
                              <a:latin typeface="Cambria Math" panose="02040503050406030204" pitchFamily="18" charset="0"/>
                              <a:ea typeface="+mj-ea"/>
                            </a:rPr>
                          </m:ctrlPr>
                        </m:dPr>
                        <m:e>
                          <m:r>
                            <a:rPr lang="en-US" altLang="zh-CN" b="0" i="1" smtClean="0">
                              <a:latin typeface="Cambria Math" panose="02040503050406030204" pitchFamily="18" charset="0"/>
                              <a:ea typeface="+mj-ea"/>
                            </a:rPr>
                            <m:t>𝑝</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𝑞</m:t>
                          </m:r>
                        </m:e>
                      </m:d>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𝐸</m:t>
                          </m:r>
                        </m:e>
                        <m:sub>
                          <m:r>
                            <a:rPr lang="en-US" altLang="zh-CN" b="0" i="1" smtClean="0">
                              <a:latin typeface="Cambria Math" panose="02040503050406030204" pitchFamily="18" charset="0"/>
                              <a:ea typeface="+mj-ea"/>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𝑙𝑜𝑔</m:t>
                          </m:r>
                        </m:e>
                        <m:sub>
                          <m:r>
                            <a:rPr lang="en-US" altLang="zh-CN" b="0" i="1" smtClean="0">
                              <a:latin typeface="Cambria Math" panose="02040503050406030204" pitchFamily="18" charset="0"/>
                              <a:ea typeface="+mj-ea"/>
                            </a:rPr>
                            <m:t>2</m:t>
                          </m:r>
                        </m:sub>
                      </m:sSub>
                      <m:r>
                        <a:rPr lang="en-US" altLang="zh-CN" b="0" i="1" smtClean="0">
                          <a:latin typeface="Cambria Math" panose="02040503050406030204" pitchFamily="18" charset="0"/>
                          <a:ea typeface="+mj-ea"/>
                        </a:rPr>
                        <m:t>𝑞</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𝐵</m:t>
                      </m:r>
                      <m:r>
                        <a:rPr lang="en-US" altLang="zh-CN" b="0" i="1" smtClean="0">
                          <a:latin typeface="Cambria Math" panose="02040503050406030204" pitchFamily="18" charset="0"/>
                          <a:ea typeface="+mj-ea"/>
                        </a:rPr>
                        <m:t>)]</m:t>
                      </m:r>
                    </m:oMath>
                  </m:oMathPara>
                </a14:m>
                <a:endParaRPr lang="en-US" altLang="zh-CN" dirty="0">
                  <a:latin typeface="+mj-ea"/>
                  <a:ea typeface="+mj-ea"/>
                </a:endParaRPr>
              </a:p>
              <a:p>
                <a:pPr lvl="1" eaLnBrk="0" fontAlgn="base" hangingPunct="0">
                  <a:lnSpc>
                    <a:spcPct val="150000"/>
                  </a:lnSpc>
                  <a:spcBef>
                    <a:spcPct val="0"/>
                  </a:spcBef>
                  <a:spcAft>
                    <a:spcPct val="0"/>
                  </a:spcAft>
                  <a:buClr>
                    <a:srgbClr val="C7000B"/>
                  </a:buCl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𝑞</m:t>
                      </m:r>
                      <m:d>
                        <m:dPr>
                          <m:ctrlPr>
                            <a:rPr lang="en-US" altLang="zh-CN" b="0" i="1" smtClean="0">
                              <a:latin typeface="Cambria Math" panose="02040503050406030204" pitchFamily="18" charset="0"/>
                              <a:ea typeface="+mj-ea"/>
                            </a:rPr>
                          </m:ctrlPr>
                        </m:dPr>
                        <m:e>
                          <m:r>
                            <a:rPr lang="en-US" altLang="zh-CN" b="0" i="1" smtClean="0">
                              <a:latin typeface="Cambria Math" panose="02040503050406030204" pitchFamily="18" charset="0"/>
                              <a:ea typeface="+mj-ea"/>
                            </a:rPr>
                            <m:t>𝐵</m:t>
                          </m:r>
                        </m:e>
                      </m:d>
                      <m:r>
                        <a:rPr lang="en-US" altLang="zh-CN" b="0" i="1" smtClean="0">
                          <a:latin typeface="Cambria Math" panose="02040503050406030204" pitchFamily="18" charset="0"/>
                          <a:ea typeface="+mj-ea"/>
                        </a:rPr>
                        <m:t>= </m:t>
                      </m:r>
                      <m:nary>
                        <m:naryPr>
                          <m:chr m:val="∏"/>
                          <m:supHide m:val="on"/>
                          <m:ctrlPr>
                            <a:rPr lang="en-US" altLang="zh-CN" b="0" i="1" smtClean="0">
                              <a:latin typeface="Cambria Math" panose="02040503050406030204" pitchFamily="18" charset="0"/>
                              <a:ea typeface="+mj-ea"/>
                            </a:rPr>
                          </m:ctrlPr>
                        </m:naryPr>
                        <m:sub>
                          <m:r>
                            <m:rPr>
                              <m:brk m:alnAt="7"/>
                            </m:rPr>
                            <a:rPr lang="en-US" altLang="zh-CN" b="0" i="1" smtClean="0">
                              <a:latin typeface="Cambria Math" panose="02040503050406030204" pitchFamily="18" charset="0"/>
                              <a:ea typeface="+mj-ea"/>
                            </a:rPr>
                            <m:t>𝑖</m:t>
                          </m:r>
                        </m:sub>
                        <m:sup/>
                        <m:e>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𝑞</m:t>
                              </m:r>
                            </m:e>
                            <m:sub>
                              <m:r>
                                <a:rPr lang="en-US" altLang="zh-CN" b="0" i="1" smtClean="0">
                                  <a:latin typeface="Cambria Math" panose="02040503050406030204" pitchFamily="18" charset="0"/>
                                  <a:ea typeface="+mj-ea"/>
                                </a:rPr>
                                <m:t>𝑖</m:t>
                              </m:r>
                            </m:sub>
                          </m:sSub>
                          <m:r>
                            <a:rPr lang="zh-CN" altLang="en-US" i="1">
                              <a:latin typeface="Cambria Math" panose="02040503050406030204" pitchFamily="18" charset="0"/>
                              <a:ea typeface="+mj-ea"/>
                            </a:rPr>
                            <m:t>（</m:t>
                          </m:r>
                          <m:sSub>
                            <m:sSubPr>
                              <m:ctrlPr>
                                <a:rPr lang="en-US" altLang="zh-CN" i="1" smtClean="0">
                                  <a:latin typeface="Cambria Math" panose="02040503050406030204" pitchFamily="18" charset="0"/>
                                  <a:ea typeface="+mj-ea"/>
                                </a:rPr>
                              </m:ctrlPr>
                            </m:sSubPr>
                            <m:e>
                              <m:r>
                                <m:rPr>
                                  <m:sty m:val="p"/>
                                </m:rPr>
                                <a:rPr lang="en-US" altLang="zh-CN" i="1">
                                  <a:latin typeface="Cambria Math" panose="02040503050406030204" pitchFamily="18" charset="0"/>
                                  <a:ea typeface="+mj-ea"/>
                                </a:rPr>
                                <m:t>b</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𝑝𝑐</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𝑤</m:t>
                          </m:r>
                          <m:r>
                            <a:rPr lang="zh-CN" altLang="en-US" i="1" smtClean="0">
                              <a:latin typeface="Cambria Math" panose="02040503050406030204" pitchFamily="18" charset="0"/>
                              <a:ea typeface="+mj-ea"/>
                            </a:rPr>
                            <m:t>）</m:t>
                          </m:r>
                        </m:e>
                      </m:nary>
                    </m:oMath>
                  </m:oMathPara>
                </a14:m>
                <a:endParaRPr lang="en-US" altLang="zh-CN" dirty="0">
                  <a:latin typeface="+mj-ea"/>
                  <a:ea typeface="+mj-ea"/>
                </a:endParaRPr>
              </a:p>
              <a:p>
                <a:pPr lvl="1" eaLnBrk="0" fontAlgn="base" hangingPunct="0">
                  <a:lnSpc>
                    <a:spcPct val="150000"/>
                  </a:lnSpc>
                  <a:spcBef>
                    <a:spcPct val="0"/>
                  </a:spcBef>
                  <a:spcAft>
                    <a:spcPct val="0"/>
                  </a:spcAft>
                  <a:buClr>
                    <a:srgbClr val="C7000B"/>
                  </a:buClr>
                </a:pPr>
                <a:r>
                  <a:rPr lang="en-US" altLang="zh-CN" dirty="0">
                    <a:latin typeface="+mj-ea"/>
                    <a:ea typeface="+mj-ea"/>
                  </a:rPr>
                  <a:t>pc</a:t>
                </a:r>
                <a:r>
                  <a:rPr lang="zh-CN" altLang="en-US" dirty="0">
                    <a:latin typeface="+mj-ea"/>
                    <a:ea typeface="+mj-ea"/>
                  </a:rPr>
                  <a:t>为八叉树中节点构成的粗糙点云，</a:t>
                </a:r>
                <a:r>
                  <a:rPr lang="en-US" altLang="zh-CN" dirty="0">
                    <a:latin typeface="+mj-ea"/>
                    <a:ea typeface="+mj-ea"/>
                  </a:rPr>
                  <a:t>w</a:t>
                </a:r>
                <a:r>
                  <a:rPr lang="zh-CN" altLang="en-US" dirty="0">
                    <a:latin typeface="+mj-ea"/>
                    <a:ea typeface="+mj-ea"/>
                  </a:rPr>
                  <a:t>为熵模型的参数</a:t>
                </a:r>
                <a:endParaRPr lang="en-US" altLang="zh-CN"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p"/>
                </a:pPr>
                <a:endParaRPr lang="en-US" altLang="zh-CN" dirty="0">
                  <a:latin typeface="+mj-ea"/>
                  <a:ea typeface="+mj-ea"/>
                </a:endParaRPr>
              </a:p>
            </p:txBody>
          </p:sp>
        </mc:Choice>
        <mc:Fallback>
          <p:sp>
            <p:nvSpPr>
              <p:cNvPr id="13" name="Rectangle 3"/>
              <p:cNvSpPr>
                <a:spLocks noRot="1" noChangeAspect="1" noMove="1" noResize="1" noEditPoints="1" noAdjustHandles="1" noChangeArrowheads="1" noChangeShapeType="1" noTextEdit="1"/>
              </p:cNvSpPr>
              <p:nvPr/>
            </p:nvSpPr>
            <p:spPr bwMode="auto">
              <a:xfrm>
                <a:off x="557502" y="1132731"/>
                <a:ext cx="6287875" cy="4592539"/>
              </a:xfrm>
              <a:prstGeom prst="rect">
                <a:avLst/>
              </a:prstGeom>
              <a:blipFill rotWithShape="1">
                <a:blip r:embed="rId1"/>
                <a:stretch>
                  <a:fillRect l="-10" t="-11" r="1" b="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noFill/>
                  </a:rPr>
                  <a:t> </a:t>
                </a:r>
              </a:p>
            </p:txBody>
          </p:sp>
        </mc:Fallback>
      </mc:AlternateContent>
      <p:sp>
        <p:nvSpPr>
          <p:cNvPr id="4" name="标题 3"/>
          <p:cNvSpPr>
            <a:spLocks noGrp="1"/>
          </p:cNvSpPr>
          <p:nvPr>
            <p:ph type="title"/>
          </p:nvPr>
        </p:nvSpPr>
        <p:spPr>
          <a:xfrm>
            <a:off x="1283855" y="265706"/>
            <a:ext cx="6155531" cy="675057"/>
          </a:xfrm>
        </p:spPr>
        <p:txBody>
          <a:bodyPr/>
          <a:lstStyle/>
          <a:p>
            <a:pPr algn="l"/>
            <a:r>
              <a:rPr lang="en-US" altLang="zh-CN">
                <a:sym typeface="+mn-ea"/>
              </a:rPr>
              <a:t>Our Method</a:t>
            </a:r>
            <a:endParaRPr lang="zh-CN" altLang="en-US" dirty="0"/>
          </a:p>
        </p:txBody>
      </p:sp>
    </p:spTree>
  </p:cSld>
  <p:clrMapOvr>
    <a:masterClrMapping/>
  </p:clrMapOvr>
</p:sld>
</file>

<file path=ppt/tags/tag1.xml><?xml version="1.0" encoding="utf-8"?>
<p:tagLst xmlns:p="http://schemas.openxmlformats.org/presentationml/2006/main">
  <p:tag name="ISLIDE.VECTOR" val="0fe654e9-13ae-4501-afcf-b3058c3983a1"/>
</p:tagLst>
</file>

<file path=ppt/tags/tag10.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p="http://schemas.openxmlformats.org/presentationml/2006/main">
  <p:tag name="ISLIDE.VECTOR" val="ba3e13bc-cc22-40db-8abb-361298693e2c"/>
</p:tagLst>
</file>

<file path=ppt/tags/tag3.xml><?xml version="1.0" encoding="utf-8"?>
<p:tagLst xmlns:p="http://schemas.openxmlformats.org/presentationml/2006/main">
  <p:tag name="ISLIDE.VECTOR" val="ba3e13bc-cc22-40db-8abb-361298693e2c"/>
</p:tagLst>
</file>

<file path=ppt/tags/tag4.xml><?xml version="1.0" encoding="utf-8"?>
<p:tagLst xmlns:p="http://schemas.openxmlformats.org/presentationml/2006/main">
  <p:tag name="ISLIDE.VECTOR" val="ba3e13bc-cc22-40db-8abb-361298693e2c"/>
</p:tagLst>
</file>

<file path=ppt/tags/tag5.xml><?xml version="1.0" encoding="utf-8"?>
<p:tagLst xmlns:p="http://schemas.openxmlformats.org/presentationml/2006/main">
  <p:tag name="ISLIDE.VECTOR" val="ba3e13bc-cc22-40db-8abb-361298693e2c"/>
</p:tagLst>
</file>

<file path=ppt/tags/tag6.xml><?xml version="1.0" encoding="utf-8"?>
<p:tagLst xmlns:p="http://schemas.openxmlformats.org/presentationml/2006/main">
  <p:tag name="ISLIDE.VECTOR" val="ba3e13bc-cc22-40db-8abb-361298693e2c"/>
</p:tagLst>
</file>

<file path=ppt/tags/tag7.xml><?xml version="1.0" encoding="utf-8"?>
<p:tagLst xmlns:p="http://schemas.openxmlformats.org/presentationml/2006/main">
  <p:tag name="ISLIDE.VECTOR" val="ba3e13bc-cc22-40db-8abb-361298693e2c"/>
</p:tagLst>
</file>

<file path=ppt/tags/tag8.xml><?xml version="1.0" encoding="utf-8"?>
<p:tagLst xmlns:p="http://schemas.openxmlformats.org/presentationml/2006/main">
  <p:tag name="ISLIDE.VECTOR" val="0fe654e9-13ae-4501-afcf-b3058c3983a1"/>
</p:tagLst>
</file>

<file path=ppt/tags/tag9.xml><?xml version="1.0" encoding="utf-8"?>
<p:tagLst xmlns:p="http://schemas.openxmlformats.org/presentationml/2006/main">
  <p:tag name="ISLIDE.VECTOR" val="0fe654e9-13ae-4501-afcf-b3058c3983a1"/>
</p:tagLst>
</file>

<file path=ppt/theme/theme1.xml><?xml version="1.0" encoding="utf-8"?>
<a:theme xmlns:a="http://schemas.openxmlformats.org/drawingml/2006/main" name="Office 主题​​">
  <a:themeElements>
    <a:clrScheme name="山东大学浅色">
      <a:dk1>
        <a:sysClr val="windowText" lastClr="000000"/>
      </a:dk1>
      <a:lt1>
        <a:sysClr val="window" lastClr="FFFFFF"/>
      </a:lt1>
      <a:dk2>
        <a:srgbClr val="44546A"/>
      </a:dk2>
      <a:lt2>
        <a:srgbClr val="E7E6E6"/>
      </a:lt2>
      <a:accent1>
        <a:srgbClr val="F04049"/>
      </a:accent1>
      <a:accent2>
        <a:srgbClr val="EF9788"/>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outerShdw blurRad="317500" sx="102000" sy="102000" algn="ctr" rotWithShape="0">
            <a:schemeClr val="bg1">
              <a:lumMod val="75000"/>
              <a:alpha val="40000"/>
            </a:schemeClr>
          </a:outerShdw>
        </a:effectLst>
      </a:spPr>
      <a:bodyPr rot="0" spcFirstLastPara="0" vert="horz" wrap="square" lIns="91440" tIns="45720" rIns="91440" bIns="45720" numCol="1" spcCol="0" rtlCol="0" fromWordArt="0" anchor="ctr" anchorCtr="0" forceAA="0" compatLnSpc="1">
        <a:noAutofit/>
      </a:bodyPr>
      <a:lstStyle>
        <a:defPPr algn="ctr">
          <a:lnSpc>
            <a:spcPct val="120000"/>
          </a:lnSpc>
          <a:defRPr dirty="0">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2555</Words>
  <Application>WPS Presentation</Application>
  <PresentationFormat>宽屏</PresentationFormat>
  <Paragraphs>210</Paragraphs>
  <Slides>17</Slides>
  <Notes>16</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17</vt:i4>
      </vt:variant>
    </vt:vector>
  </HeadingPairs>
  <TitlesOfParts>
    <vt:vector size="39" baseType="lpstr">
      <vt:lpstr>Arial</vt:lpstr>
      <vt:lpstr>宋体</vt:lpstr>
      <vt:lpstr>Wingdings</vt:lpstr>
      <vt:lpstr>-apple-system</vt:lpstr>
      <vt:lpstr>Thonburi</vt:lpstr>
      <vt:lpstr>Cambria Math</vt:lpstr>
      <vt:lpstr>Kingsoft Math</vt:lpstr>
      <vt:lpstr>DejaVu Math TeX Gyre</vt:lpstr>
      <vt:lpstr>MT Extra</vt:lpstr>
      <vt:lpstr>Kingsoft Extra</vt:lpstr>
      <vt:lpstr>华文行楷</vt:lpstr>
      <vt:lpstr>微软雅黑</vt:lpstr>
      <vt:lpstr>汉仪旗黑</vt:lpstr>
      <vt:lpstr>微软雅黑</vt:lpstr>
      <vt:lpstr>Arial Unicode MS</vt:lpstr>
      <vt:lpstr>等线</vt:lpstr>
      <vt:lpstr>苹方-简</vt:lpstr>
      <vt:lpstr>宋体-简</vt:lpstr>
      <vt:lpstr>行楷-简</vt:lpstr>
      <vt:lpstr>微软雅黑</vt:lpstr>
      <vt:lpstr>Office 主题​​</vt:lpstr>
      <vt:lpstr>1_OfficePLUS</vt:lpstr>
      <vt:lpstr>点云几何信息压缩</vt:lpstr>
      <vt:lpstr>background</vt:lpstr>
      <vt:lpstr>related work</vt:lpstr>
      <vt:lpstr>related work</vt:lpstr>
      <vt:lpstr>related work</vt:lpstr>
      <vt:lpstr>related work</vt:lpstr>
      <vt:lpstr>related work</vt:lpstr>
      <vt:lpstr>Method</vt:lpstr>
      <vt:lpstr>Method</vt:lpstr>
      <vt:lpstr>Method</vt:lpstr>
      <vt:lpstr>experiment</vt:lpstr>
      <vt:lpstr>experiment</vt:lpstr>
      <vt:lpstr>experiment</vt:lpstr>
      <vt:lpstr>experiment</vt:lpstr>
      <vt:lpstr>experiment</vt:lpstr>
      <vt:lpstr>experiment</vt:lpstr>
      <vt:lpstr>感谢各位的倾听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Boiling Bao</dc:creator>
  <cp:lastModifiedBy>liujian</cp:lastModifiedBy>
  <cp:revision>612</cp:revision>
  <dcterms:created xsi:type="dcterms:W3CDTF">2023-05-24T13:31:12Z</dcterms:created>
  <dcterms:modified xsi:type="dcterms:W3CDTF">2023-05-24T13:31:12Z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2019-04-13T05:13:14.8364915Z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b4cd2d02-3ee1-495d-a140-623cbb776acb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1033-4.3.0.7581</vt:lpwstr>
  </property>
</Properties>
</file>